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519" r:id="rId2"/>
    <p:sldMasterId id="2147484531" r:id="rId3"/>
  </p:sldMasterIdLst>
  <p:notesMasterIdLst>
    <p:notesMasterId r:id="rId53"/>
  </p:notesMasterIdLst>
  <p:handoutMasterIdLst>
    <p:handoutMasterId r:id="rId54"/>
  </p:handoutMasterIdLst>
  <p:sldIdLst>
    <p:sldId id="362" r:id="rId4"/>
    <p:sldId id="364" r:id="rId5"/>
    <p:sldId id="365" r:id="rId6"/>
    <p:sldId id="366" r:id="rId7"/>
    <p:sldId id="367" r:id="rId8"/>
    <p:sldId id="368" r:id="rId9"/>
    <p:sldId id="370" r:id="rId10"/>
    <p:sldId id="371" r:id="rId11"/>
    <p:sldId id="372" r:id="rId12"/>
    <p:sldId id="373" r:id="rId13"/>
    <p:sldId id="374" r:id="rId14"/>
    <p:sldId id="375" r:id="rId15"/>
    <p:sldId id="376" r:id="rId16"/>
    <p:sldId id="377" r:id="rId17"/>
    <p:sldId id="378" r:id="rId18"/>
    <p:sldId id="379" r:id="rId19"/>
    <p:sldId id="380" r:id="rId20"/>
    <p:sldId id="381" r:id="rId21"/>
    <p:sldId id="382" r:id="rId22"/>
    <p:sldId id="383" r:id="rId23"/>
    <p:sldId id="384" r:id="rId24"/>
    <p:sldId id="385" r:id="rId25"/>
    <p:sldId id="386" r:id="rId26"/>
    <p:sldId id="387" r:id="rId27"/>
    <p:sldId id="388" r:id="rId28"/>
    <p:sldId id="389" r:id="rId29"/>
    <p:sldId id="390" r:id="rId30"/>
    <p:sldId id="391" r:id="rId31"/>
    <p:sldId id="392" r:id="rId32"/>
    <p:sldId id="393" r:id="rId33"/>
    <p:sldId id="394" r:id="rId34"/>
    <p:sldId id="395" r:id="rId35"/>
    <p:sldId id="396" r:id="rId36"/>
    <p:sldId id="397" r:id="rId37"/>
    <p:sldId id="398" r:id="rId38"/>
    <p:sldId id="399" r:id="rId39"/>
    <p:sldId id="400" r:id="rId40"/>
    <p:sldId id="401" r:id="rId41"/>
    <p:sldId id="402" r:id="rId42"/>
    <p:sldId id="403" r:id="rId43"/>
    <p:sldId id="404" r:id="rId44"/>
    <p:sldId id="405" r:id="rId45"/>
    <p:sldId id="406" r:id="rId46"/>
    <p:sldId id="407" r:id="rId47"/>
    <p:sldId id="408" r:id="rId48"/>
    <p:sldId id="409" r:id="rId49"/>
    <p:sldId id="410" r:id="rId50"/>
    <p:sldId id="411" r:id="rId51"/>
    <p:sldId id="412" r:id="rId52"/>
  </p:sldIdLst>
  <p:sldSz cx="12192000" cy="6858000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6912A20-D2F6-4B82-8C60-A1F8913A52D6}">
          <p14:sldIdLst>
            <p14:sldId id="362"/>
            <p14:sldId id="364"/>
            <p14:sldId id="365"/>
            <p14:sldId id="366"/>
            <p14:sldId id="367"/>
            <p14:sldId id="368"/>
            <p14:sldId id="370"/>
            <p14:sldId id="371"/>
            <p14:sldId id="372"/>
            <p14:sldId id="373"/>
            <p14:sldId id="374"/>
            <p14:sldId id="375"/>
            <p14:sldId id="376"/>
            <p14:sldId id="377"/>
            <p14:sldId id="378"/>
            <p14:sldId id="379"/>
            <p14:sldId id="380"/>
            <p14:sldId id="381"/>
            <p14:sldId id="382"/>
            <p14:sldId id="383"/>
            <p14:sldId id="384"/>
            <p14:sldId id="385"/>
            <p14:sldId id="386"/>
            <p14:sldId id="387"/>
            <p14:sldId id="388"/>
            <p14:sldId id="389"/>
            <p14:sldId id="390"/>
            <p14:sldId id="391"/>
            <p14:sldId id="392"/>
            <p14:sldId id="393"/>
            <p14:sldId id="394"/>
            <p14:sldId id="395"/>
            <p14:sldId id="396"/>
            <p14:sldId id="397"/>
            <p14:sldId id="398"/>
            <p14:sldId id="399"/>
            <p14:sldId id="400"/>
            <p14:sldId id="401"/>
            <p14:sldId id="402"/>
            <p14:sldId id="403"/>
            <p14:sldId id="404"/>
            <p14:sldId id="405"/>
            <p14:sldId id="406"/>
            <p14:sldId id="407"/>
            <p14:sldId id="408"/>
            <p14:sldId id="409"/>
            <p14:sldId id="410"/>
            <p14:sldId id="411"/>
            <p14:sldId id="412"/>
          </p14:sldIdLst>
        </p14:section>
      </p14:sectionLst>
    </p:ext>
    <p:ext uri="{EFAFB233-063F-42B5-8137-9DF3F51BA10A}">
      <p15:sldGuideLst xmlns:p15="http://schemas.microsoft.com/office/powerpoint/2012/main" xmlns="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8483"/>
    <a:srgbClr val="5F4E3B"/>
    <a:srgbClr val="6E534E"/>
    <a:srgbClr val="7D6684"/>
    <a:srgbClr val="6B5A6E"/>
    <a:srgbClr val="FFFF00"/>
    <a:srgbClr val="FFCC00"/>
    <a:srgbClr val="D33015"/>
    <a:srgbClr val="F757C9"/>
    <a:srgbClr val="A18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890" autoAdjust="0"/>
    <p:restoredTop sz="94660" autoAdjust="0"/>
  </p:normalViewPr>
  <p:slideViewPr>
    <p:cSldViewPr snapToGrid="0">
      <p:cViewPr>
        <p:scale>
          <a:sx n="80" d="100"/>
          <a:sy n="80" d="100"/>
        </p:scale>
        <p:origin x="-234" y="-6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1236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DD71D7-55AC-46BD-81B3-09AB2F9EFBD8}" type="datetimeFigureOut">
              <a:rPr lang="ru-RU" smtClean="0"/>
              <a:pPr/>
              <a:t>09.03.2017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4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0BD58-3BFF-4EAF-BB8B-AC67FE801E4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05943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89424F-BB59-4F4E-9822-4CA3E770FFD2}" type="datetimeFigureOut">
              <a:rPr lang="ru-RU" smtClean="0"/>
              <a:pPr/>
              <a:t>09.03.2017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3507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322CDD-9D6C-4F63-9EC2-64822662410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1026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3/9/2017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5888736"/>
            <a:ext cx="12192000" cy="109728"/>
          </a:xfrm>
          <a:prstGeom prst="rect">
            <a:avLst/>
          </a:prstGeom>
          <a:ln>
            <a:noFill/>
          </a:ln>
          <a:effectLst>
            <a:outerShdw blurRad="25400" dist="25400" dir="54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0" y="5888736"/>
            <a:ext cx="12192000" cy="109728"/>
          </a:xfrm>
          <a:prstGeom prst="rect">
            <a:avLst/>
          </a:prstGeom>
          <a:ln>
            <a:noFill/>
          </a:ln>
          <a:effectLst>
            <a:innerShdw blurRad="25400" dist="12700" dir="16200000">
              <a:schemeClr val="accent1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494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967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5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5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6791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600200"/>
            <a:ext cx="103632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556001"/>
            <a:ext cx="85344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>
                <a:solidFill>
                  <a:srgbClr val="073E87"/>
                </a:solidFill>
              </a:rPr>
              <a:pPr/>
              <a:t>3/9/2017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0" y="5888736"/>
            <a:ext cx="12192000" cy="109728"/>
          </a:xfrm>
          <a:prstGeom prst="rect">
            <a:avLst/>
          </a:prstGeom>
          <a:ln>
            <a:noFill/>
          </a:ln>
          <a:effectLst>
            <a:outerShdw blurRad="25400" dist="25400" dir="54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0" y="5888736"/>
            <a:ext cx="12192000" cy="109728"/>
          </a:xfrm>
          <a:prstGeom prst="rect">
            <a:avLst/>
          </a:prstGeom>
          <a:ln>
            <a:noFill/>
          </a:ln>
          <a:effectLst>
            <a:innerShdw blurRad="25400" dist="12700" dir="16200000">
              <a:schemeClr val="accent1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01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884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8063253" y="4203592"/>
            <a:ext cx="383523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492429" y="4075290"/>
            <a:ext cx="7392687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771637" y="4087562"/>
            <a:ext cx="729064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7479320" y="4074177"/>
            <a:ext cx="4410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82220" y="4058555"/>
            <a:ext cx="11631168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43" y="2463560"/>
            <a:ext cx="103632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3153" y="1437449"/>
            <a:ext cx="8556979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>
                <a:solidFill>
                  <a:srgbClr val="073E87"/>
                </a:solidFill>
              </a:rPr>
              <a:pPr/>
              <a:t>3/9/2017</a:t>
            </a:fld>
            <a:endParaRPr lang="en-US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>
                <a:solidFill>
                  <a:srgbClr val="073E87"/>
                </a:solidFill>
              </a:rPr>
              <a:pPr/>
              <a:t>‹#›</a:t>
            </a:fld>
            <a:endParaRPr lang="en-US">
              <a:solidFill>
                <a:srgbClr val="073E87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7753740" y="283"/>
            <a:ext cx="4435717" cy="6856286"/>
          </a:xfrm>
          <a:prstGeom prst="rect">
            <a:avLst/>
          </a:prstGeom>
        </p:spPr>
      </p:pic>
      <p:sp>
        <p:nvSpPr>
          <p:cNvPr id="16" name="Прямоугольник 15"/>
          <p:cNvSpPr/>
          <p:nvPr userDrawn="1"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 userDrawn="1"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innerShdw blurRad="25400" dist="127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34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2207" y="2679192"/>
            <a:ext cx="5096256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679192"/>
            <a:ext cx="5096256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889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208" y="2678114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3111" y="3429003"/>
            <a:ext cx="5093407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0" y="2678113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3429003"/>
            <a:ext cx="5096256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56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66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892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3581403"/>
            <a:ext cx="44704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219200" y="2286000"/>
            <a:ext cx="44704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2617" y="1828800"/>
            <a:ext cx="5205435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16" name="Рисунок 1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7753740" y="283"/>
            <a:ext cx="4435717" cy="6856286"/>
          </a:xfrm>
          <a:prstGeom prst="rect">
            <a:avLst/>
          </a:prstGeom>
        </p:spPr>
      </p:pic>
      <p:sp>
        <p:nvSpPr>
          <p:cNvPr id="17" name="Прямоугольник 16"/>
          <p:cNvSpPr/>
          <p:nvPr userDrawn="1"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 userDrawn="1"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innerShdw blurRad="25400" dist="127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91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707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875" y="338667"/>
            <a:ext cx="5083527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1113" y="2785533"/>
            <a:ext cx="5091289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371600"/>
            <a:ext cx="475488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6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157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447803"/>
            <a:ext cx="27432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47800"/>
            <a:ext cx="80264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07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9"/>
            <a:ext cx="10949517" cy="114141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endParaRPr lang="en-GB">
              <a:solidFill>
                <a:srgbClr val="073E87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endParaRPr lang="en-GB">
              <a:solidFill>
                <a:srgbClr val="073E87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 eaLnBrk="0" hangingPunct="0">
              <a:buClrTx/>
              <a:buSzTx/>
              <a:defRPr/>
            </a:lvl1pPr>
          </a:lstStyle>
          <a:p>
            <a:pPr>
              <a:defRPr/>
            </a:pPr>
            <a:fld id="{84F1E99E-E472-4CAE-9F99-BC89A2255165}" type="slidenum">
              <a:rPr lang="en-GB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en-GB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305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7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3/9/2017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7753740" y="283"/>
            <a:ext cx="4435717" cy="6856286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innerShdw blurRad="25400" dist="127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4047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622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2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2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212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175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5386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7753740" y="283"/>
            <a:ext cx="4435717" cy="6856286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7707084" y="0"/>
            <a:ext cx="54864" cy="6858000"/>
          </a:xfrm>
          <a:prstGeom prst="rect">
            <a:avLst/>
          </a:prstGeom>
          <a:ln>
            <a:noFill/>
          </a:ln>
          <a:effectLst>
            <a:innerShdw blurRad="25400" dist="127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030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686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7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7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18775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520" r:id="rId1"/>
    <p:sldLayoutId id="2147484521" r:id="rId2"/>
    <p:sldLayoutId id="2147484522" r:id="rId3"/>
    <p:sldLayoutId id="2147484523" r:id="rId4"/>
    <p:sldLayoutId id="2147484524" r:id="rId5"/>
    <p:sldLayoutId id="2147484525" r:id="rId6"/>
    <p:sldLayoutId id="2147484526" r:id="rId7"/>
    <p:sldLayoutId id="2147484527" r:id="rId8"/>
    <p:sldLayoutId id="2147484528" r:id="rId9"/>
    <p:sldLayoutId id="2147484529" r:id="rId10"/>
    <p:sldLayoutId id="2147484530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82220" y="1679429"/>
            <a:ext cx="11631168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38328"/>
            <a:ext cx="109728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84896" y="6250167"/>
            <a:ext cx="5048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186" y="6250167"/>
            <a:ext cx="50489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21452" y="6250166"/>
            <a:ext cx="15491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E31375A4-56A4-47D6-9801-1991572033F7}" type="slidenum">
              <a:rPr lang="ru-RU" smtClean="0">
                <a:solidFill>
                  <a:srgbClr val="073E87"/>
                </a:solidFill>
              </a:rPr>
              <a:pPr/>
              <a:t>‹#›</a:t>
            </a:fld>
            <a:endParaRPr lang="ru-RU" dirty="0">
              <a:solidFill>
                <a:srgbClr val="073E87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2758" y="2675467"/>
            <a:ext cx="9877777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094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32" r:id="rId1"/>
    <p:sldLayoutId id="2147484533" r:id="rId2"/>
    <p:sldLayoutId id="2147484534" r:id="rId3"/>
    <p:sldLayoutId id="2147484535" r:id="rId4"/>
    <p:sldLayoutId id="2147484536" r:id="rId5"/>
    <p:sldLayoutId id="2147484537" r:id="rId6"/>
    <p:sldLayoutId id="2147484538" r:id="rId7"/>
    <p:sldLayoutId id="2147484539" r:id="rId8"/>
    <p:sldLayoutId id="2147484540" r:id="rId9"/>
    <p:sldLayoutId id="2147484541" r:id="rId10"/>
    <p:sldLayoutId id="2147484542" r:id="rId11"/>
    <p:sldLayoutId id="2147484543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1089;&#1077;&#1084;&#1080;&#1085;&#1072;&#1088;%202017%20&#1050;&#1091;&#1083;&#1080;&#1082;&#1086;&#1074;/&#1057;&#1077;&#1084;&#1080;&#1085;&#1072;&#1088;%20&#1082;&#1091;&#1083;&#1080;&#1082;&#1086;&#1074;/&#1087;&#1088;&#1080;&#1082;&#1072;&#1079;%20996%20&#1087;&#1088;%20&#1087;&#1088;&#1086;&#1077;&#1082;&#1090;%20&#1076;&#1077;&#1082;&#1083;%202017.rtf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&#1089;&#1077;&#1084;&#1080;&#1085;&#1072;&#1088;%202017%20&#1050;&#1091;&#1083;&#1080;&#1082;&#1086;&#1074;/&#1057;&#1077;&#1084;&#1080;&#1085;&#1072;&#1088;%20&#1082;&#1091;&#1083;&#1080;&#1082;&#1086;&#1074;/&#1087;&#1088;&#1080;&#1082;&#1072;&#1079;%20996%20&#1087;&#1088;%20&#1087;&#1088;&#1086;&#1077;&#1082;&#1090;%20&#1076;&#1077;&#1082;&#1083;%202017.rtf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&#1089;&#1077;&#1084;&#1080;&#1085;&#1072;&#1088;%202017%20&#1050;&#1091;&#1083;&#1080;&#1082;&#1086;&#1074;/&#1057;&#1077;&#1084;&#1080;&#1085;&#1072;&#1088;%20&#1082;&#1091;&#1083;&#1080;&#1082;&#1086;&#1074;/&#1087;&#1088;&#1080;&#1082;&#1072;&#1079;%20996%20&#1087;&#1088;%20&#1087;&#1088;&#1086;&#1077;&#1082;&#1090;%20&#1076;&#1077;&#1082;&#1083;%202017.rtf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chuk.rdinfo.ru/multimedia/articles/25164/img/1441365763-60120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749" y="1739590"/>
            <a:ext cx="8689251" cy="515470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</p:pic>
      <p:sp>
        <p:nvSpPr>
          <p:cNvPr id="4" name="TextBox 3"/>
          <p:cNvSpPr txBox="1"/>
          <p:nvPr/>
        </p:nvSpPr>
        <p:spPr>
          <a:xfrm rot="21045423">
            <a:off x="5754029" y="2238871"/>
            <a:ext cx="21633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СЕМИНАР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28 ФЕВРАЛЯ 2017 г.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10.00-14.00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6479" y="44606"/>
            <a:ext cx="1167532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000" b="1" cap="none" spc="0" dirty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13500000" scaled="1"/>
                  <a:tileRect/>
                </a:gradFill>
                <a:effectLst>
                  <a:glow rad="228600">
                    <a:schemeClr val="tx2">
                      <a:lumMod val="50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МИНИСТЕРСТВО СТРОИТЕЛЬСТВА И ЖИЛИЩНО-КОММУНАЛЬНОГО</a:t>
            </a:r>
          </a:p>
          <a:p>
            <a:pPr algn="ctr"/>
            <a:r>
              <a:rPr lang="ru-RU" sz="3000" b="1" cap="none" spc="0" dirty="0">
                <a:ln w="17780" cmpd="sng">
                  <a:solidFill>
                    <a:schemeClr val="bg1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000082"/>
                    </a:gs>
                    <a:gs pos="13000">
                      <a:srgbClr val="0047FF"/>
                    </a:gs>
                    <a:gs pos="28000">
                      <a:srgbClr val="000082"/>
                    </a:gs>
                    <a:gs pos="42999">
                      <a:srgbClr val="0047FF"/>
                    </a:gs>
                    <a:gs pos="58000">
                      <a:srgbClr val="000082"/>
                    </a:gs>
                    <a:gs pos="72000">
                      <a:srgbClr val="0047FF"/>
                    </a:gs>
                    <a:gs pos="87000">
                      <a:srgbClr val="000082"/>
                    </a:gs>
                    <a:gs pos="100000">
                      <a:srgbClr val="0047FF"/>
                    </a:gs>
                  </a:gsLst>
                  <a:lin ang="13500000" scaled="1"/>
                  <a:tileRect/>
                </a:gradFill>
                <a:effectLst>
                  <a:glow rad="228600">
                    <a:schemeClr val="tx2">
                      <a:lumMod val="50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 ХОЗЯЙСТВА ПЕРМСКОГО КРАЯ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4898" y="1471961"/>
            <a:ext cx="43712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г. Пермь, ул. Куйбышева, 14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Культурно-деловой центр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4 этаж, малый зал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-1" y="2966226"/>
            <a:ext cx="4806177" cy="3679903"/>
          </a:xfrm>
          <a:prstGeom prst="rightArrow">
            <a:avLst/>
          </a:prstGeom>
          <a:solidFill>
            <a:srgbClr val="FFFF00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25000"/>
                  </a:schemeClr>
                </a:solidFill>
              </a:rPr>
              <a:t>Изменения в Федеральный закон от 30.12.2014 № 214-ФЗ «Об участии в долевом строительстве многоквартирных домов…»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25000"/>
                  </a:schemeClr>
                </a:solidFill>
              </a:rPr>
              <a:t>Основные новации и поправки. 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25000"/>
                  </a:schemeClr>
                </a:solidFill>
              </a:rPr>
              <a:t>Практические вопросы применения.</a:t>
            </a:r>
            <a:endParaRPr lang="ru-RU" b="1" dirty="0">
              <a:solidFill>
                <a:schemeClr val="tx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54" name="Group 5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55775504"/>
              </p:ext>
            </p:extLst>
          </p:nvPr>
        </p:nvGraphicFramePr>
        <p:xfrm>
          <a:off x="609602" y="338138"/>
          <a:ext cx="11343217" cy="6108700"/>
        </p:xfrm>
        <a:graphic>
          <a:graphicData uri="http://schemas.openxmlformats.org/drawingml/2006/table">
            <a:tbl>
              <a:tblPr/>
              <a:tblGrid>
                <a:gridCol w="696685"/>
                <a:gridCol w="10646532"/>
              </a:tblGrid>
              <a:tr h="1362075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7.1.3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Решение арбитражного суда о введении одной из процедур, применяемых в деле о банкротстве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 соответствии с законодательством Российской Федерации о несостоятельности (банкротстве),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 отношении юридического лица - застройщика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&lt;18&gt;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отсутствует/имеется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6975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7.1.4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Решение арбитражного суда о приостановлении деятельности в качестве меры административного наказания юридического лица - застройщика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&lt;19&gt;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отсутствует/имеется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9650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7.1.5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 реестре недобросовестных поставщиков, ведение которого осуществляется в соответствии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с законодательством Российской Федерации о закупках товаров, работ, услуг отдельными видами юридических лиц, сведения о юридическом лице - застройщике (в том числе о лице, исполняющем функции единоличного исполнительного органа юридического лица) в части исполнения им обязательств, предусмотренных контрактами или договорами, предметом которых является выполнение работ, оказание услуг в сфере строительства, реконструкции и капитального ремонта объектов капитального строительства или организации таких строительства, реконструкции и капитального ремонта либо приобретение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у юридического лица жилых помещений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&lt;19&gt;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отсутствует/имеется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252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66" name="Group 38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434867241"/>
              </p:ext>
            </p:extLst>
          </p:nvPr>
        </p:nvGraphicFramePr>
        <p:xfrm>
          <a:off x="609602" y="338138"/>
          <a:ext cx="11247967" cy="6135688"/>
        </p:xfrm>
        <a:graphic>
          <a:graphicData uri="http://schemas.openxmlformats.org/drawingml/2006/table">
            <a:tbl>
              <a:tblPr/>
              <a:tblGrid>
                <a:gridCol w="924984"/>
                <a:gridCol w="10322983"/>
              </a:tblGrid>
              <a:tr h="3522663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7.1.6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 реестре недобросовестных поставщиков (подрядчиков, исполнителей), ведение которого осуществляется в соответствии с законодательством Российской Федерации о контрактной системе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 сфере закупок товаров, работ, услуг для обеспечения государственных и муниципальных нужд", сведения о юридическом лице - застройщике (в том числе о лице, исполняющем функции единоличного исполнительного органа юридического лица) в части исполнения им обязательств, предусмотренных контрактами или договорами, предметом которых является выполнение работ, оказание услуг в сфере строительства, реконструкции и капитального ремонта объектов капитального строительства или организации таких строительства, реконструкции и капитального ремонта либо приобретение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у юридического лица жилых помещений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&lt;19&gt;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отсутствует/имеется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3025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7.1.7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 реестре недобросовестных участников аукциона по продаже земельного участка, находящегося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 государственной или муниципальной собственности, либо аукциона на право заключения договора аренды земельного участка, находящегося в государственной или муниципальной собственности, ведение которого осуществляется в соответствии с земельным законодательством Российской Федерации, сведения о юридическом лице - застройщике (в том числе о лице, исполняющем функции единоличного исполнительного органа юридического лица)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&lt;19&gt;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отсутствует/имеется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9567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300" name="Group 52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83510421"/>
              </p:ext>
            </p:extLst>
          </p:nvPr>
        </p:nvGraphicFramePr>
        <p:xfrm>
          <a:off x="912284" y="404813"/>
          <a:ext cx="10972800" cy="6186488"/>
        </p:xfrm>
        <a:graphic>
          <a:graphicData uri="http://schemas.openxmlformats.org/drawingml/2006/table">
            <a:tbl>
              <a:tblPr/>
              <a:tblGrid>
                <a:gridCol w="1068916"/>
                <a:gridCol w="9903884"/>
              </a:tblGrid>
              <a:tr h="3883025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273050" marR="0" lvl="0" indent="-27305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273050" marR="0" lvl="0" indent="-27305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273050" marR="0" lvl="0" indent="-27305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273050" marR="0" lvl="0" indent="-27305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273050" marR="0" lvl="0" indent="-27305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273050" marR="0" lvl="0" indent="-27305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273050" marR="0" lvl="0" indent="-27305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273050" marR="0" lvl="0" indent="-27305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7.1.8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Недоимка по налогам, сборам, задолженность по иным обязательным платежам в бюджеты бюджетной системы Российской Федерации (за исключением сумм, на которые предоставлены отсрочка, рассрочка, инвестиционный налоговый кредит в соответствии с законодательством Российской Федерации о налогах и сборах, которые реструктурированы в соответствии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с законодательством Российской Федерации, по которым имеется вступившее в законную силу решение суда о признании обязанности заявителя по уплате этих сумм исполненной или которые признаны безнадежными к взысканию в соответствии с законодательством Российской Федерации о налогах и сборах) за прошедший календарный год, размер которых превышает двадцать пять процентов балансовой стоимости активов застройщика, по данным бухгалтерской (финансовой) отчетности за последний отчетный период, у юридического лица - застройщика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&lt;19&gt;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отсутствует/имеется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8063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7.1.9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Заявление об обжаловании указанных в </a:t>
                      </a:r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  <a:hlinkClick r:id="rId3" tooltip="7.1.8"/>
                        </a:rPr>
                        <a:t>пункте 7.1.8</a:t>
                      </a:r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недоимки, задолженности застройщиков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 установленном порядке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&lt;19&gt;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подано/не подано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5400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273050" marR="0" lvl="0" indent="-27305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273050" marR="0" lvl="0" indent="-27305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7.1.10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Решение по указанному </a:t>
                      </a:r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 </a:t>
                      </a:r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  <a:hlinkClick r:id="rId3" tooltip="7.1.9"/>
                        </a:rPr>
                        <a:t>пункте 7.1.9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 заявлению на дату направления проектной декларации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 уполномоченный орган исполнительной власти субъекта Российской Федерации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&lt;20&gt;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принято/не принято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7479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311" name="Group 39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80160303"/>
              </p:ext>
            </p:extLst>
          </p:nvPr>
        </p:nvGraphicFramePr>
        <p:xfrm>
          <a:off x="609600" y="338138"/>
          <a:ext cx="10972800" cy="5970588"/>
        </p:xfrm>
        <a:graphic>
          <a:graphicData uri="http://schemas.openxmlformats.org/drawingml/2006/table">
            <a:tbl>
              <a:tblPr/>
              <a:tblGrid>
                <a:gridCol w="1358900"/>
                <a:gridCol w="9613900"/>
              </a:tblGrid>
              <a:tr h="2586038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7.1.11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Судимость за преступления в сфере экономики (за исключением лиц, у которых такая судимость погашена или снята) у лица, осуществляющего функции единоличного исполнительного органа застройщика, и главного бухгалтера застройщика или иного должностного лица, на которое возложено ведение бухгалтерского учета, либо лица, с которым заключен договор об оказании услуг по ведению бухгалтерского учета застройщика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&lt;19&gt;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отсутствует/имеется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84550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7.1.12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Наказания в виде лишения права занимать определенные должности или заниматься определенной деятельностью в сфере строительства, реконструкции объектов капитального строительства или организации таких строительства, реконструкции и административное наказание в виде дисквалификации в отношении лица, осуществляющего функции единоличного исполнительного органа застройщика, и главного бухгалтера застройщика или иного должностного лица, на которое возложено ведение бухгалтерского учета, либо лица, с которым заключен договор об оказании услуг по ведению бухгалтерского учета застройщика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&lt;21&gt;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применялись/не применялись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1584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381" name="Group 8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602322301"/>
              </p:ext>
            </p:extLst>
          </p:nvPr>
        </p:nvGraphicFramePr>
        <p:xfrm>
          <a:off x="239185" y="338139"/>
          <a:ext cx="11713634" cy="6098288"/>
        </p:xfrm>
        <a:graphic>
          <a:graphicData uri="http://schemas.openxmlformats.org/drawingml/2006/table">
            <a:tbl>
              <a:tblPr/>
              <a:tblGrid>
                <a:gridCol w="4225937"/>
                <a:gridCol w="831273"/>
                <a:gridCol w="6656424"/>
              </a:tblGrid>
              <a:tr h="2752142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7.2. О соответствии заключивших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с застройщиком договор поручительства юридических лиц требованиям, установленным частью 3 статьи 15.3 Федерального закона от 30 декабря 2004 г. N 214-ФЗ "Об участии в долевом строительстве многоквартирных домов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и иных объектов недвижимости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и о внесении изменений в некоторые законодательные акты Российской Федерации"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&lt;22&gt;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7.2.1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Размер суммы полностью оплаченных уставного капитала застройщика, уставных (складочных) капиталов, уставных фондов поручителя или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сопоручителей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 по заключенному договору поручительства с таким застройщиком и уставных (складочных) капиталов, уставных фондов иных застройщиков, также заключивших с указанными поручителем или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сопоручителями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 другой договор поручительства (далее - юридическое лицо - поручитель), установленным требованиям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&lt;17&gt;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8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7.2.2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Процедуры ликвидации юридического лица - поручителя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&lt;18&gt;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11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7.2.3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Решение арбитражного суда о введении одной из процедур, применяемых в деле о банкротстве в соответствии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с законодательством Российской Федерации о несостоятельности (банкротстве), в отношении юридического лица - поручителя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&lt;19&gt;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51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7.2.4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Решение арбитражного суда о приостановлении деятельности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 качестве меры административного наказания юридического лица - поручителя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&lt;19&gt;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830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429" name="Group 37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75406392"/>
              </p:ext>
            </p:extLst>
          </p:nvPr>
        </p:nvGraphicFramePr>
        <p:xfrm>
          <a:off x="239186" y="549276"/>
          <a:ext cx="11618383" cy="5922777"/>
        </p:xfrm>
        <a:graphic>
          <a:graphicData uri="http://schemas.openxmlformats.org/drawingml/2006/table">
            <a:tbl>
              <a:tblPr/>
              <a:tblGrid>
                <a:gridCol w="980016"/>
                <a:gridCol w="10638367"/>
              </a:tblGrid>
              <a:tr h="3335156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7.2.5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 реестре недобросовестных поставщиков, ведение которого осуществляется в соответствии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с законодательством Российской Федерации о закупках товаров, работ, услуг отдельными видами юридических лиц, сведения о юридическом лице - поручителе (в том числе о лице, исполняющем функции единоличного исполнительного органа юридического лица) в части исполнения им обязательств, предусмотренных контрактами или договорами, предметом которых является выполнение работ, оказание услуг в сфере строительства, реконструкции и капитального ремонта объектов капитального строительства или организации таких строительства, реконструкции и капитального ремонта либо приобретение у юридического лица жилых помещений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&lt;19&gt;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21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7.2.6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 реестре недобросовестных поставщиков (подрядчиков, исполнителей), ведение которого осуществляется в соответствии с законодательством Российской Федерации о контрактной системе в сфере закупок товаров, работ, услуг для обеспечения государственных и муниципальных нужд", сведения о юридическом лице - поручителе (в том числе о лице, исполняющем функции единоличного исполнительного органа юридического лица) в части исполнения им обязательств, предусмотренных контрактами или договорами, предметом которых является выполнение работ, оказание услуг в сфере строительства, реконструкции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и капитального ремонта объектов капитального строительства или организации таких строительства, реконструкции и капитального ремонта либо приобретение у юридического лица жилых помещений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&lt;19&gt;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947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53" name="Group 37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297566738"/>
              </p:ext>
            </p:extLst>
          </p:nvPr>
        </p:nvGraphicFramePr>
        <p:xfrm>
          <a:off x="334434" y="338141"/>
          <a:ext cx="11523134" cy="6115051"/>
        </p:xfrm>
        <a:graphic>
          <a:graphicData uri="http://schemas.openxmlformats.org/drawingml/2006/table">
            <a:tbl>
              <a:tblPr/>
              <a:tblGrid>
                <a:gridCol w="971551"/>
                <a:gridCol w="10551583"/>
              </a:tblGrid>
              <a:tr h="2586038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7.2.7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 реестре недобросовестных участников аукциона по продаже земельного участка, находящегося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 государственной или муниципальной собственности, либо аукциона на право заключения договора аренды земельного участка, находящегося в государственной или муниципальной собственности, ведение которого осуществляется в соответствии с земельным законодательством Российской Федерации, сведения о юридическом лице - поручителя (в том числе о лице, исполняющем функции единоличного исполнительного органа юридического лица)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&lt;19&gt;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9013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7.2.8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Недоимка по налогам, сборам, задолженность по иным обязательным платежам в бюджеты бюджетной системы Российской Федерации (за исключением сумм, на которые предоставлены отсрочка, рассрочка, инвестиционный налоговый кредит в соответствии с законодательством Российской Федерации о налогах и сборах, которые реструктурированы в соответствии с законодательством Российской Федерации,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по которым имеется вступившее в законную силу решение суда о признании обязанности заявителя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по уплате этих сумм исполненной или которые признаны безнадежными к взысканию в соответствии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с законодательством Российской Федерации о налогах и сборах) за прошедший календарный год, размер которых превышает двадцать пять процентов балансовой стоимости активов застройщика, по данным бухгалтерской (финансовой) отчетности за последний отчетный период, у юридического лица - поручителя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&lt;19&gt;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518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506" name="Group 6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48482451"/>
              </p:ext>
            </p:extLst>
          </p:nvPr>
        </p:nvGraphicFramePr>
        <p:xfrm>
          <a:off x="334434" y="333378"/>
          <a:ext cx="11523134" cy="6191251"/>
        </p:xfrm>
        <a:graphic>
          <a:graphicData uri="http://schemas.openxmlformats.org/drawingml/2006/table">
            <a:tbl>
              <a:tblPr/>
              <a:tblGrid>
                <a:gridCol w="971551"/>
                <a:gridCol w="10551583"/>
              </a:tblGrid>
              <a:tr h="714375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7.2.9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Заявление об обжаловании указанных в </a:t>
                      </a:r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  <a:hlinkClick r:id="rId3" tooltip="7.2.8"/>
                        </a:rPr>
                        <a:t>пункте 7.2.8</a:t>
                      </a:r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недоимки, задолженности поручителя в установленном порядке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&lt;20&gt;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25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7.2.10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Решение по указанному в </a:t>
                      </a:r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  <a:hlinkClick r:id="rId3" tooltip="7.2.9"/>
                        </a:rPr>
                        <a:t>пункте 7.2.9</a:t>
                      </a:r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заявлению на дату направления проектной декларации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 уполномоченный орган исполнительной власти субъекта Российской Федерации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&lt;21&gt;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1663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7.2.11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Судимость за преступления в сфере экономики (за исключением лиц, у которых такая судимость погашена или снята) у лица, осуществляющего функции единоличного исполнительного органа поручителя,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и главного бухгалтера поручителя или иного должностного лица, на которое возложено ведение бухгалтерского учета, либо лица, с которым заключен договор об оказании услуг по ведению бухгалтерского учета поручителя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&lt;19&gt;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8588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7.2.12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Наказания в виде лишения права занимать определенные должности или заниматься определенной деятельностью в сфере строительства, реконструкции объектов капитального строительства или организации таких строительства, реконструкции и административное наказание в виде дисквалификации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 отношении лица, осуществляющего функции единоличного исполнительного органа поручителя,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и главного бухгалтера поручителя или иного должностного лица, на которое возложено ведение бухгалтерского учета, либо лица, с которым заключен договор об оказании услуг по ведению бухгалтерского учета поручителя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&lt;22&gt;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479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653" name="Group 189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965715325"/>
              </p:ext>
            </p:extLst>
          </p:nvPr>
        </p:nvGraphicFramePr>
        <p:xfrm>
          <a:off x="334435" y="338138"/>
          <a:ext cx="11523133" cy="6129338"/>
        </p:xfrm>
        <a:graphic>
          <a:graphicData uri="http://schemas.openxmlformats.org/drawingml/2006/table">
            <a:tbl>
              <a:tblPr/>
              <a:tblGrid>
                <a:gridCol w="3489421"/>
                <a:gridCol w="712163"/>
                <a:gridCol w="7321549"/>
              </a:tblGrid>
              <a:tr h="787400">
                <a:tc gridSpan="3"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Раздел 8.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 Иная не противоречащая законодательству Российской Федерации информация о застройщике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49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8.1. Иная информация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о застройщике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&lt;23&gt;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8.1.1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Например: фактическое месторасположение застройщика, награды и т.п.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055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Информация о проекте строительства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&lt;24&gt;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2350">
                <a:tc gridSpan="3"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Раздел 9.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 О видах строящихся (создаваемых) в рамках проекта строительства объектов капитального строительства, их местоположении и основных характеристиках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3938">
                <a:tc rowSpan="2"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9.1. О количестве объектов капитального строительства,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 отношении которых заполняется проектная декларация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9.1.1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Количество объектов капитального строительства, в отношении которых заполняется проектная декларация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557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9.1.2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Обоснование строительства нескольких объектов капитального строительства в границах являющегося элементом планировочной структуры квартала, микрорайона, предусмотренным утвержденной документацией по планировке территории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&lt;25&gt;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6971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964" name="Group 38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158379063"/>
              </p:ext>
            </p:extLst>
          </p:nvPr>
        </p:nvGraphicFramePr>
        <p:xfrm>
          <a:off x="334433" y="188916"/>
          <a:ext cx="11618385" cy="6315077"/>
        </p:xfrm>
        <a:graphic>
          <a:graphicData uri="http://schemas.openxmlformats.org/drawingml/2006/table">
            <a:tbl>
              <a:tblPr/>
              <a:tblGrid>
                <a:gridCol w="4201941"/>
                <a:gridCol w="831273"/>
                <a:gridCol w="6585171"/>
              </a:tblGrid>
              <a:tr h="792163">
                <a:tc rowSpan="1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9.2. О видах строящихся в рамках проекта строительства объектов капитального строительства,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их местоположении и основных характеристиках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&lt;26&gt;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9.2.1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Вид строящегося (создаваемого) объекта капитального строительства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&lt;27&gt;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3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9.2.2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Субъект Российской Федерации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2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9.2.3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Район субъекта Российской Федерации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9.2.4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Вид населенного пункта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&lt;1&gt;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1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9.2.5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Наименование населенного пункта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3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9.2.6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Округ в населенном пункте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9.2.7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Район в населенном пункте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3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9.2.8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Вид обозначения улицы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&lt;2&gt;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78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9.2.9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Наименование улицы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9.2.10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Дом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9.2.11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Литера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9.2.12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Корпус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36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756" y="166180"/>
            <a:ext cx="11780323" cy="950102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Новые требования, предъявляемые к заполнению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/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</a:b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и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опубликованию проектной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декларации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5717687"/>
              </p:ext>
            </p:extLst>
          </p:nvPr>
        </p:nvGraphicFramePr>
        <p:xfrm>
          <a:off x="344385" y="1214270"/>
          <a:ext cx="11590315" cy="5551161"/>
        </p:xfrm>
        <a:graphic>
          <a:graphicData uri="http://schemas.openxmlformats.org/drawingml/2006/table">
            <a:tbl>
              <a:tblPr/>
              <a:tblGrid>
                <a:gridCol w="4738255"/>
                <a:gridCol w="570016"/>
                <a:gridCol w="6282044"/>
              </a:tblGrid>
              <a:tr h="362156"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Информация о застройщике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18509" marR="18509" marT="30451" marB="3045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5676"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Раздел 1.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 фирменном наименовании (наименовании) застройщика, месте нахождения застройщика, режиме его работы, номере телефона, адресе официального сайта застройщика в информационно-телекоммуникационной сети "Интернет"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 адресе электронной почты, фамилии, об имени, отчестве (если имеется) лица, исполняющего функции единоличного исполнительного органа застройщика, а также об индивидуализирующем застройщика коммерческом обозначении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18509" marR="18509" marT="30451" marB="3045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9701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Times New Roman" pitchFamily="18" charset="0"/>
                        </a:rPr>
                        <a:t>1.1. О фирменном наименовании (наименовании) застройщика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1.1.1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Организационно-правовая форма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6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1.1.2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Полное наименование без указания организационно-правовой формы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6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1.1.3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Краткое наименование без указания организационно-правовой формы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079">
                <a:tc rowSpan="9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Times New Roman" pitchFamily="18" charset="0"/>
                        </a:rPr>
                        <a:t>1.2. О месте нахождения застройщика - адрес, указанный в учредительных документах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1.2.1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Индекс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0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1.2.2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Субъект Российской Федерации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0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1.2.3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Район субъекта Российской Федерации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0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1.2.4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Вид населенного пункта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&lt;1&gt;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0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1.2.5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Наименование населенного пункта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0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1.2.6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Элемент улично-дорожной сети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 &lt;2&gt;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0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1.2.7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Наименование элемента улично-дорожной сети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17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1.2.8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Тип здания (сооружения) </a:t>
                      </a:r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ea typeface="+mn-ea"/>
                          <a:cs typeface="Times New Roman" pitchFamily="18" charset="0"/>
                        </a:rPr>
                        <a:t>&lt;2&gt;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42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1.2.9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Тип помещений </a:t>
                      </a:r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ea typeface="+mn-ea"/>
                          <a:cs typeface="Times New Roman" pitchFamily="18" charset="0"/>
                        </a:rPr>
                        <a:t>&lt;2&gt;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079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1.3. О режиме </a:t>
                      </a:r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+mn-ea"/>
                          <a:cs typeface="Times New Roman" pitchFamily="18" charset="0"/>
                        </a:rPr>
                        <a:t>работы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застройщика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1.3.1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Рабочие дни недели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0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1.3.2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ndar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Рабочее время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748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769" name="Group 161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683778290"/>
              </p:ext>
            </p:extLst>
          </p:nvPr>
        </p:nvGraphicFramePr>
        <p:xfrm>
          <a:off x="334435" y="338138"/>
          <a:ext cx="11523134" cy="6257926"/>
        </p:xfrm>
        <a:graphic>
          <a:graphicData uri="http://schemas.openxmlformats.org/drawingml/2006/table">
            <a:tbl>
              <a:tblPr/>
              <a:tblGrid>
                <a:gridCol w="936227"/>
                <a:gridCol w="10586907"/>
              </a:tblGrid>
              <a:tr h="498475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9.2.13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Строение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3713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9.2.14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Владение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950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9.2.15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Блок-секция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9.2.16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Уточнение адреса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9.2.17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Назначение объекта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&lt;28&gt;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9.2.18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Минимальное количество этажей в объекте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&lt;29&gt;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9.2.19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Максимальное количество этажей в объекте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9.2.20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Общая площадь объекта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&lt;30&gt;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9.2.21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Материал наружных стен и каркаса объекта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&lt;31&gt;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9.2.22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Материал перекрытий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&lt;32&gt;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9.2.23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Класс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энергоэффективности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&lt;33&gt;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7575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9.2.24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Сейсмостойкость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&lt;34&gt; </a:t>
                      </a:r>
                      <a:r>
                        <a:rPr kumimoji="0" lang="ru-RU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заполняется в соответствии с проектом и СП 14.13330.2011</a:t>
                      </a: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733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729" name="Group 97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134118342"/>
              </p:ext>
            </p:extLst>
          </p:nvPr>
        </p:nvGraphicFramePr>
        <p:xfrm>
          <a:off x="334435" y="338141"/>
          <a:ext cx="11523135" cy="6050785"/>
        </p:xfrm>
        <a:graphic>
          <a:graphicData uri="http://schemas.openxmlformats.org/drawingml/2006/table">
            <a:tbl>
              <a:tblPr/>
              <a:tblGrid>
                <a:gridCol w="5080715"/>
                <a:gridCol w="807523"/>
                <a:gridCol w="5634897"/>
              </a:tblGrid>
              <a:tr h="191808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Раздел 10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. О виде договора, для исполнения которого застройщиком осуществляется реализация проекта строительства (в случае заключения такого договора), в том числе договора, предусмотренного законодательством Российской Федерации о градостроительной деятельности, о лицах, выполнивших инженерные изыскания, архитектурно-строительное проектирование, о результатах экспертизы проектной документации и результатов инженерных изысканий, о результатах государственной экологической экспертизы, если требование о проведении таких экспертиз установлено федеральным законом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2284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10.1. О виде договора, для исполнения которого застройщиком осуществляется реализация проекта строительства, в том числе договора, предусмотренного законодательством Российской Федерации о градостроительной деятельности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&lt;35&gt;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10.1.1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Вид договора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&lt;36&gt;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2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10.1.2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Номер договора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22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10.1.3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Дата заключения договора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658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10.1.4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Даты внесения изменений в договор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7250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773" name="Group 117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200840024"/>
              </p:ext>
            </p:extLst>
          </p:nvPr>
        </p:nvGraphicFramePr>
        <p:xfrm>
          <a:off x="334435" y="338141"/>
          <a:ext cx="11523133" cy="6122039"/>
        </p:xfrm>
        <a:graphic>
          <a:graphicData uri="http://schemas.openxmlformats.org/drawingml/2006/table">
            <a:tbl>
              <a:tblPr/>
              <a:tblGrid>
                <a:gridCol w="3141133"/>
                <a:gridCol w="811425"/>
                <a:gridCol w="7570575"/>
              </a:tblGrid>
              <a:tr h="913662"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10.2. О лицах, выполнивших инженерные изыскания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&lt;37&gt;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10.2.1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Организационно-правовая форма организации, выполнившей инженерные изыскания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95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10.2.2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Полное наименование организации, выполнившей инженерные изыскания, без указания организационно-правовой формы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54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10.2.3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Фамилия индивидуального предпринимателя, выполнившего инженерные изыскания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84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10.2.4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Имя индивидуального предпринимателя, выполнившего инженерные изыскания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497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10.2.5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Отчество индивидуального предпринимателя, выполнившего инженерные изыскания (при наличии)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51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10.2.6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Индивидуальный номер налогоплательщика, выполнившего инженерные изыскания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458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97" name="Group 117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159870693"/>
              </p:ext>
            </p:extLst>
          </p:nvPr>
        </p:nvGraphicFramePr>
        <p:xfrm>
          <a:off x="431802" y="338139"/>
          <a:ext cx="11521018" cy="6110162"/>
        </p:xfrm>
        <a:graphic>
          <a:graphicData uri="http://schemas.openxmlformats.org/drawingml/2006/table">
            <a:tbl>
              <a:tblPr/>
              <a:tblGrid>
                <a:gridCol w="3558308"/>
                <a:gridCol w="791443"/>
                <a:gridCol w="7171267"/>
              </a:tblGrid>
              <a:tr h="1202774"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10.3. О лицах, выполнивших архитектурно-строительное проектирование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&lt;38&gt;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10.3.1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Организационно-правовая форма организации, выполнившей архитектурно-строительное проектирование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33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10.3.2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Полное наименование организации, выполнившей архитектурно-строительное проектирование, без указания организационно-правовой формы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63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10.3.3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Фамилия индивидуального предпринимателя, выполнившего архитектурно-строительное проектирование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48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10.3.4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Имя индивидуального предпринимателя, выполнившего архитектурно-строительное проектирование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819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10.3.5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Отчество индивидуального предпринимателя, выполнившего архитектурно-строительное проектирование (при наличии)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08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10.3.6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Индивидуальный номер налогоплательщика, выполнившего архитектурно-строительное проектирование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2021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137" name="Group 121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759775748"/>
              </p:ext>
            </p:extLst>
          </p:nvPr>
        </p:nvGraphicFramePr>
        <p:xfrm>
          <a:off x="334435" y="338141"/>
          <a:ext cx="11523133" cy="6205163"/>
        </p:xfrm>
        <a:graphic>
          <a:graphicData uri="http://schemas.openxmlformats.org/drawingml/2006/table">
            <a:tbl>
              <a:tblPr/>
              <a:tblGrid>
                <a:gridCol w="3456517"/>
                <a:gridCol w="876052"/>
                <a:gridCol w="7190564"/>
              </a:tblGrid>
              <a:tr h="584320"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10.4. О результатах экспертизы проектной документации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и результатов инженерных изысканий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&lt;39&gt;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10.4.1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Вид заключения экспертизы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&lt;40&gt;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31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10.4.2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Дата выдачи заключения экспертизы проектной документации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и (или) экспертизы результатов инженерных изысканий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76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10.4.3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Номер заключения экспертизы проектной документации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и (или) экспертизы результатов инженерных изысканий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13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10.4.4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Организационно-правовая форма организации, выдавшей заключение экспертизы проектной документации и (или) экспертизы результатов инженерных изысканий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579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10.4.5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Полное наименование организации, выдавшей заключение экспертизы проектной документации и (или) экспертизы результатов инженерных изысканий, без указания организационно-правовой формы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28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10.4.6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Индивидуальный номер налогоплательщика организации, выдавшей заключение экспертизы проектной документации и (или) экспертизы результатов инженерных изысканий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174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145" name="Group 10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988091390"/>
              </p:ext>
            </p:extLst>
          </p:nvPr>
        </p:nvGraphicFramePr>
        <p:xfrm>
          <a:off x="310684" y="682522"/>
          <a:ext cx="11523133" cy="5745164"/>
        </p:xfrm>
        <a:graphic>
          <a:graphicData uri="http://schemas.openxmlformats.org/drawingml/2006/table">
            <a:tbl>
              <a:tblPr/>
              <a:tblGrid>
                <a:gridCol w="3358792"/>
                <a:gridCol w="831273"/>
                <a:gridCol w="7333068"/>
              </a:tblGrid>
              <a:tr h="1074738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10.5. О результатах государственной экологической экспертизы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&lt;41&gt;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10.5.1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Дата выдачи заключения государственной экологической экспертизы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если не требуется делается ссылка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3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10.5.2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Номер заключения государственной экологической экспертизы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573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10.5.3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Организационно-правовая форма организации, выдавшей заключение государственной экологической экспертизы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24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10.5.4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Полное наименование организации, выдавшей заключение государственной экологической экспертизы, без указания организационно-правовой формы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14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10.5.5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Индивидуальный номер налогоплательщика организации, выдавшей заключение государственной экологической экспертизы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538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200" name="Group 13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149628981"/>
              </p:ext>
            </p:extLst>
          </p:nvPr>
        </p:nvGraphicFramePr>
        <p:xfrm>
          <a:off x="431802" y="260353"/>
          <a:ext cx="11425767" cy="6313489"/>
        </p:xfrm>
        <a:graphic>
          <a:graphicData uri="http://schemas.openxmlformats.org/drawingml/2006/table">
            <a:tbl>
              <a:tblPr/>
              <a:tblGrid>
                <a:gridCol w="3487056"/>
                <a:gridCol w="879628"/>
                <a:gridCol w="7059083"/>
              </a:tblGrid>
              <a:tr h="2182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10.6. Об индивидуализирующем объект, группу объектов капитального строительства коммерческом обозначении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&lt;42&gt;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10.6.1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Коммерческое обозначение, индивидуализирующее объект, группу объектов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8813">
                <a:tc gridSpan="3"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Раздел 11.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О разрешении на строительство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8500">
                <a:tc rowSpan="5"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11.1. О разрешении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на строительство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11.1.1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Номер разрешения на строительство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02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11.1.2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Дата выдачи разрешения на строительство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11.1.3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Срок действия разрешения на строительство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4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11.1.4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Последняя дата продления срока действия разрешения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на строительство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&lt;43&gt;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11.1.5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Наименование органа, выдавшего разрешение на строительство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5410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232" name="Group 14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702786396"/>
              </p:ext>
            </p:extLst>
          </p:nvPr>
        </p:nvGraphicFramePr>
        <p:xfrm>
          <a:off x="334435" y="404815"/>
          <a:ext cx="11523133" cy="6043489"/>
        </p:xfrm>
        <a:graphic>
          <a:graphicData uri="http://schemas.openxmlformats.org/drawingml/2006/table">
            <a:tbl>
              <a:tblPr/>
              <a:tblGrid>
                <a:gridCol w="3928808"/>
                <a:gridCol w="914400"/>
                <a:gridCol w="6679925"/>
              </a:tblGrid>
              <a:tr h="1694560">
                <a:tc gridSpan="3"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Раздел 12.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О правах застройщика на земельный участок, на котором осуществляется строительство (создание) многоквартирного дома либо многоквартирных домов и (или) иных объектов недвижимости, в том числе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о реквизитах правоустанавливающего документа на земельный участок, о собственнике земельного участка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(в случае, если застройщик не является собственником земельного участка), о кадастровом номере и площади земельного участка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5872">
                <a:tc row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12.1. О правах застройщика на земельный участок, на котором осуществляется строительство (создание) многоквартирного дома либо многоквартирных домов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и (или) иных объектов недвижимости, в том числе о реквизитах правоустанавливающего документа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на земельный участок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&lt;44&gt;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12.1.1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Вид права застройщика на земельный участок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&lt;45&gt;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36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12.1.2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Вид договора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&lt;46&gt;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3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12.1.3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Номер договора, определяющего права застройщика на земельный участок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3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12.1.4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Дата подписания договора, определяющего права застройщика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на земельный участок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3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12.1.5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Дата государственной регистрации договора, определяющего права застройщика на земельный участок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&lt;47&gt;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13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12.1.6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Дата окончания действия права застройщика на земельный участок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&lt;48&gt;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9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12.1.7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Дата государственной регистрации изменений в договор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&lt;49&gt;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7329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578" name="Group 37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417995442"/>
              </p:ext>
            </p:extLst>
          </p:nvPr>
        </p:nvGraphicFramePr>
        <p:xfrm>
          <a:off x="334435" y="338141"/>
          <a:ext cx="11523133" cy="5759451"/>
        </p:xfrm>
        <a:graphic>
          <a:graphicData uri="http://schemas.openxmlformats.org/drawingml/2006/table">
            <a:tbl>
              <a:tblPr/>
              <a:tblGrid>
                <a:gridCol w="1526117"/>
                <a:gridCol w="9997016"/>
              </a:tblGrid>
              <a:tr h="1362075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12.1.8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Наименование уполномоченного органа, предоставившего земельный участок в собственность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1450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12.1.9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Номер акта уполномоченного органа о предоставлении земельного участка в собственность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82738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12.1.10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Дата акта уполномоченного органа о предоставлении земельного участка в собственность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3188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12.1.11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Дата государственной регистрации права собственности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2990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407" name="Group 17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01840379"/>
              </p:ext>
            </p:extLst>
          </p:nvPr>
        </p:nvGraphicFramePr>
        <p:xfrm>
          <a:off x="334434" y="338140"/>
          <a:ext cx="11523135" cy="6193291"/>
        </p:xfrm>
        <a:graphic>
          <a:graphicData uri="http://schemas.openxmlformats.org/drawingml/2006/table">
            <a:tbl>
              <a:tblPr/>
              <a:tblGrid>
                <a:gridCol w="3536951"/>
                <a:gridCol w="795619"/>
                <a:gridCol w="7190565"/>
              </a:tblGrid>
              <a:tr h="388704">
                <a:tc rowSpan="9"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12.2. О собственнике земельного участка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&lt;50&gt;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12.2.1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Собственник земельного участка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&lt;51&gt;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7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12.2.2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Организационно-правовая форма собственника земельного участка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02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12.2.3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Полное наименование собственника земельного участка, без указания организационно-правовой формы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84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12.2.4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Фамилия собственника земельного участка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37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12.2.5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Имя собственника земельного участка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78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12.2.6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Отчество собственника земельного участка (при наличии)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70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12.2.7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Индивидуальный номер налогоплательщика юридического лица, индивидуального предпринимателя - собственника земельного участка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12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12.2.8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Форма собственности на земельный участок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&lt;52&gt;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74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12.2.9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Наименование органа, уполномоченного на распоряжение земельным участком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363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811403"/>
              </p:ext>
            </p:extLst>
          </p:nvPr>
        </p:nvGraphicFramePr>
        <p:xfrm>
          <a:off x="332510" y="522515"/>
          <a:ext cx="11550815" cy="6036069"/>
        </p:xfrm>
        <a:graphic>
          <a:graphicData uri="http://schemas.openxmlformats.org/drawingml/2006/table">
            <a:tbl>
              <a:tblPr/>
              <a:tblGrid>
                <a:gridCol w="4940135"/>
                <a:gridCol w="724395"/>
                <a:gridCol w="5886285"/>
              </a:tblGrid>
              <a:tr h="469029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1.4. О номере телефона, адресе официального сайта застройщика и адресе электронной почты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 информационно-телекоммуникационной сети "Интернет"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&lt;3&gt;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2487" marR="22487" marT="36995" marB="369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1.4.1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2487" marR="22487" marT="36995" marB="369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Номер телефона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2487" marR="22487" marT="36995" marB="369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77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1.4.2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2487" marR="22487" marT="36995" marB="369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Адрес электронной почты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2487" marR="22487" marT="36995" marB="369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09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1.4.3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2487" marR="22487" marT="36995" marB="369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Адрес официального сайта в информационно-телекоммуникационной сети "Интернет"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2487" marR="22487" marT="36995" marB="369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1111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1.5. О лице, исполняющем функции единоличного исполнительного органа застройщика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&lt;4&gt;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2487" marR="22487" marT="36995" marB="369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1.5.1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2487" marR="22487" marT="36995" marB="369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Фамилия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2487" marR="22487" marT="36995" marB="369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5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1.5.2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2487" marR="22487" marT="36995" marB="369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Имя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2487" marR="22487" marT="36995" marB="369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1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1.5.3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2487" marR="22487" marT="36995" marB="369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Отчество (при наличии)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2487" marR="22487" marT="36995" marB="369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01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1.5.4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2487" marR="22487" marT="36995" marB="369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Наименование должности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2487" marR="22487" marT="36995" marB="369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82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1.6. Об индивидуализирующем застройщика коммерческом обозначении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&lt;5&gt;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2487" marR="22487" marT="36995" marB="369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1.6.1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2487" marR="22487" marT="36995" marB="369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Коммерческое обозначение застройщика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2487" marR="22487" marT="36995" marB="369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149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Раздел 2.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О государственной регистрации застройщика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2487" marR="22487" marT="36995" marB="369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0458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2.1. О государственной регистрации застройщика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2487" marR="22487" marT="36995" marB="369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2.1.1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2487" marR="22487" marT="36995" marB="369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Индивидуальный номер налогоплательщика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2487" marR="22487" marT="36995" marB="369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88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2.1.2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2487" marR="22487" marT="36995" marB="369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Основной государственный регистрационный номер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2487" marR="22487" marT="36995" marB="369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7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2.1.3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2487" marR="22487" marT="36995" marB="369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Год регистрации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2487" marR="22487" marT="36995" marB="3699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808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532" name="Group 27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11701047"/>
              </p:ext>
            </p:extLst>
          </p:nvPr>
        </p:nvGraphicFramePr>
        <p:xfrm>
          <a:off x="334435" y="333375"/>
          <a:ext cx="11523133" cy="6186178"/>
        </p:xfrm>
        <a:graphic>
          <a:graphicData uri="http://schemas.openxmlformats.org/drawingml/2006/table">
            <a:tbl>
              <a:tblPr/>
              <a:tblGrid>
                <a:gridCol w="3489421"/>
                <a:gridCol w="853979"/>
                <a:gridCol w="7179733"/>
              </a:tblGrid>
              <a:tr h="107947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12.3. О кадастровом номере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 площади земельного участка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&lt;53&gt;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12.3.1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Кадастровый номер земельного участка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418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12.3.2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Площадь земельного участка (с указанием единицы измерения)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958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Раздел 13.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 планируемых элементах благоустройства территории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17474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13.1. Об элементах благоустройства территории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13.1.1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Наличие планируемых проездов, площадок, велосипедных дорожек, пешеходных переходов, тротуаров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177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13.1.2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Наличие парковочного пространства вне объекта строительства (расположение, планируемое количество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машино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-мест)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5444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367" name="Group 87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710595368"/>
              </p:ext>
            </p:extLst>
          </p:nvPr>
        </p:nvGraphicFramePr>
        <p:xfrm>
          <a:off x="431802" y="338138"/>
          <a:ext cx="11425768" cy="6040440"/>
        </p:xfrm>
        <a:graphic>
          <a:graphicData uri="http://schemas.openxmlformats.org/drawingml/2006/table">
            <a:tbl>
              <a:tblPr/>
              <a:tblGrid>
                <a:gridCol w="874485"/>
                <a:gridCol w="10551283"/>
              </a:tblGrid>
              <a:tr h="1506538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13.1.3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Наличие дворового пространства, в том числе детских и спортивных площадок (расположение относительно объекта строительства, описание игрового и спортивного оборудования, малых архитектурных форм, иных планируемых элементов)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5200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13.1.4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Площадки для размещения контейнеров для сбора твердых бытовых отходов (расположение относительно объекта строительства)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13.1.5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Описание планируемых мероприятий по озеленению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5188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13.1.6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Соответствие требованиям по созданию безбарьерной среды для маломобильных лиц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9863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13.1.7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Наличие наружного освещения дорожных покрытий, пространств в транспортных и пешеходных зонах, архитектурного освещения (дата выдачи технических условий, срок действия, наименование организации, выдавшей технические условия)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3088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13.1.8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Описание иных планируемых элементов благоустройства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561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923" name="Group 3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813513"/>
              </p:ext>
            </p:extLst>
          </p:nvPr>
        </p:nvGraphicFramePr>
        <p:xfrm>
          <a:off x="334435" y="260349"/>
          <a:ext cx="11523133" cy="6271081"/>
        </p:xfrm>
        <a:graphic>
          <a:graphicData uri="http://schemas.openxmlformats.org/drawingml/2006/table">
            <a:tbl>
              <a:tblPr/>
              <a:tblGrid>
                <a:gridCol w="2548467"/>
                <a:gridCol w="810325"/>
                <a:gridCol w="8164341"/>
              </a:tblGrid>
              <a:tr h="995409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Раздел 14.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 планируемом подключении (технологическом присоединении) многоквартирных домов и (или) иных объектов недвижимости к сетям инженерно-технического обеспечения, размере платы за такое подключение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 планируемом подключении к сетям связи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8164">
                <a:tc rowSpan="8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14.1. О планируемом подключении (технологическом присоединении) к сетям инженерно-технического обеспечения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  <a:hlinkClick r:id="rId3" tooltip="&lt;54&gt; Графы подраздела 14.1 заполняются в отношении каждого вида сетей инженерно-технического обеспечения."/>
                        </a:rPr>
                        <a:t>&lt;54&gt;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14.1.1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Вид сети инженерно-технического обеспечения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&lt;55&gt;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67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14.1.2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Организационно-правовая форма организации, выдавшей технические условия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 подключение к сети инженерно-технического обеспечения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540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14.1.3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Полное наименование организации, выдавшей технические условия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 подключение к сети инженерно-технического обеспечения, без указания организационно-правовой формы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67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14.1.4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Индивидуальный номер налогоплательщика организации, выдавшей технические условия на подключение к сети инженерно-технического обеспечения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67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14.1.5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Дата выдачи технических условий на подключение к сети инженерно-технического обеспечения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67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14.1.6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Номер выдачи технических условий на подключение к сети инженерно-технического обеспечения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67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14.1.7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Срок действия технических условий на подключение к сети инженерно-технического обеспечения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816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14.1.8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Размер платы за подключение к сети инженерно-технического обеспечения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5840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651" name="Group 8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8400476"/>
              </p:ext>
            </p:extLst>
          </p:nvPr>
        </p:nvGraphicFramePr>
        <p:xfrm>
          <a:off x="431802" y="333375"/>
          <a:ext cx="11425767" cy="5903914"/>
        </p:xfrm>
        <a:graphic>
          <a:graphicData uri="http://schemas.openxmlformats.org/drawingml/2006/table">
            <a:tbl>
              <a:tblPr/>
              <a:tblGrid>
                <a:gridCol w="3059544"/>
                <a:gridCol w="877456"/>
                <a:gridCol w="7488767"/>
              </a:tblGrid>
              <a:tr h="1079500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14.2. О планируемом подключении к сетям связи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&lt;56&gt;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14.2.1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Вид сети связи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&lt;57&gt;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98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14.2.2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Организационно-правовая форма организации, выдавшей технические условия, заключившей договор на подключение к сети связи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287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14.2.3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Полное наименование организации, выдавшей технические условия, заключившей договор на подключение к сети связи, без указания организационно-правовой формы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7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14.2.4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Индивидуальный номер налогоплательщика организации, выдавшей технические условия, заключившей договор на подключение к сети связи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774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647" name="Group 10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043376327"/>
              </p:ext>
            </p:extLst>
          </p:nvPr>
        </p:nvGraphicFramePr>
        <p:xfrm>
          <a:off x="431802" y="338138"/>
          <a:ext cx="11425767" cy="6042026"/>
        </p:xfrm>
        <a:graphic>
          <a:graphicData uri="http://schemas.openxmlformats.org/drawingml/2006/table">
            <a:tbl>
              <a:tblPr/>
              <a:tblGrid>
                <a:gridCol w="3795815"/>
                <a:gridCol w="1045028"/>
                <a:gridCol w="6584924"/>
              </a:tblGrid>
              <a:tr h="150653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Раздел 15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. О количестве в составе строящихся (создаваемых) в рамках проекта строительства многоквартирных домов и (или) иных объектов недвижимости жилых помещений и нежилых помещений, а также об их основных характеристиках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&lt;58&gt;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63600">
                <a:tc rowSpan="4"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15.1. О количестве в составе строящихся (создаваемых)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 рамках проекта строительства многоквартирных домов и (или) иных объектов недвижимости жилых помещений и нежилых помещений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15.1.1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Количество жилых помещений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95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15.1.2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Количество нежилых помещений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80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15.1.2.1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 том числе машино-мест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843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15.1.2.2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 том числе иных нежилых помещений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67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10" name="Line 290"/>
          <p:cNvSpPr>
            <a:spLocks noChangeShapeType="1"/>
          </p:cNvSpPr>
          <p:nvPr/>
        </p:nvSpPr>
        <p:spPr bwMode="auto">
          <a:xfrm>
            <a:off x="4663017" y="3468688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107973" name="Group 4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2710467"/>
              </p:ext>
            </p:extLst>
          </p:nvPr>
        </p:nvGraphicFramePr>
        <p:xfrm>
          <a:off x="334435" y="188913"/>
          <a:ext cx="11523133" cy="6192840"/>
        </p:xfrm>
        <a:graphic>
          <a:graphicData uri="http://schemas.openxmlformats.org/drawingml/2006/table">
            <a:tbl>
              <a:tblPr/>
              <a:tblGrid>
                <a:gridCol w="1153584"/>
                <a:gridCol w="383116"/>
                <a:gridCol w="673100"/>
                <a:gridCol w="243417"/>
                <a:gridCol w="715433"/>
                <a:gridCol w="575733"/>
                <a:gridCol w="480483"/>
                <a:gridCol w="863600"/>
                <a:gridCol w="385233"/>
                <a:gridCol w="1204384"/>
                <a:gridCol w="1003300"/>
                <a:gridCol w="960967"/>
                <a:gridCol w="575733"/>
                <a:gridCol w="960967"/>
                <a:gridCol w="1344083"/>
              </a:tblGrid>
              <a:tr h="481013">
                <a:tc gridSpan="1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15.2. Об основных характеристиках жилых помещений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87438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Условный номер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&lt;59&gt;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Назначение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Этаж расположения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Номер подъезда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Об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щая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пло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щадь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, м</a:t>
                      </a:r>
                      <a:r>
                        <a:rPr kumimoji="0" lang="ru-RU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Количество комнат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Площадь комнат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Площадь помещений вспомогательного использования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303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Условный номер комнаты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Площадь, м</a:t>
                      </a:r>
                      <a:r>
                        <a:rPr kumimoji="0" lang="ru-RU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Наименование помещения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Площадь, м</a:t>
                      </a:r>
                      <a:r>
                        <a:rPr kumimoji="0" lang="ru-RU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1013">
                <a:tc gridSpan="1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15.3. Об основных характеристиках нежилых помещений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3588"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Условный номер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&lt;59&gt;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Назначение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Этаж расположения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Номер подъезда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Площадь, м2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Площадь частей нежилого помещения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5175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Наименование помещения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Площадь, м2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132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220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6606" name="Group 110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437641056"/>
              </p:ext>
            </p:extLst>
          </p:nvPr>
        </p:nvGraphicFramePr>
        <p:xfrm>
          <a:off x="334435" y="338138"/>
          <a:ext cx="11523133" cy="5975350"/>
        </p:xfrm>
        <a:graphic>
          <a:graphicData uri="http://schemas.openxmlformats.org/drawingml/2006/table">
            <a:tbl>
              <a:tblPr/>
              <a:tblGrid>
                <a:gridCol w="960967"/>
                <a:gridCol w="2207684"/>
                <a:gridCol w="2976033"/>
                <a:gridCol w="2400300"/>
                <a:gridCol w="2978149"/>
              </a:tblGrid>
              <a:tr h="2730500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Раздел 16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. О составе общего имущества в строящемся (создаваемом) в рамках проекта строительства многоквартирном доме (перечень помещений общего пользования с указанием их назначения и площади, перечень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и характеристики технологического и инженерного оборудования, предназначенного для обслуживания более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чем одного помещения в данном доме, а также иного имущества, входящего в состав общего имущества многоквартирного дома в соответствии с жилищным законодательством Российской Федерации)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&lt;60&gt;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52525">
                <a:tc gridSpan="5"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16.1. Перечень помещений общего пользования с указанием их назначения и площади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11275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N </a:t>
                      </a:r>
                    </a:p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п\п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Вид помещения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Описание места расположения помещения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Назначение помещения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Площадь, м</a:t>
                      </a:r>
                      <a:r>
                        <a:rPr kumimoji="0" lang="ru-RU" sz="1800" b="1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1050"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6931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85" name="Line 921"/>
          <p:cNvSpPr>
            <a:spLocks noChangeShapeType="1"/>
          </p:cNvSpPr>
          <p:nvPr/>
        </p:nvSpPr>
        <p:spPr bwMode="auto">
          <a:xfrm>
            <a:off x="5192184" y="4676775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114649" name="Group 9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1534916"/>
              </p:ext>
            </p:extLst>
          </p:nvPr>
        </p:nvGraphicFramePr>
        <p:xfrm>
          <a:off x="431802" y="260350"/>
          <a:ext cx="11425767" cy="6256656"/>
        </p:xfrm>
        <a:graphic>
          <a:graphicData uri="http://schemas.openxmlformats.org/drawingml/2006/table">
            <a:tbl>
              <a:tblPr/>
              <a:tblGrid>
                <a:gridCol w="958851"/>
                <a:gridCol w="2453216"/>
                <a:gridCol w="715433"/>
                <a:gridCol w="1098551"/>
                <a:gridCol w="1013883"/>
                <a:gridCol w="385233"/>
                <a:gridCol w="2783417"/>
                <a:gridCol w="2017183"/>
              </a:tblGrid>
              <a:tr h="865188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16.2. Перечень и характеристики технологического и инженерного оборудования, предназначенного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для обслуживания более чем одного помещения в данном доме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п\п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Описание места расположения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Вид оборудования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Характеристики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Назначение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4388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16.3. Иное имущество, входящее в состав общего имущества многоквартирного дома в соответствии с жилищным законодательством Российской Федерации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п\п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Вид имущества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Назначение имущества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Описание места расположения имущества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92225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Раздел 17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. О примерном графике реализации проекта строительства, включающем информацию об этапах и о сроках его реализации, в том числе предполагаемом сроке получения разрешения на ввод в эксплуатацию строящихся (создаваемых) многоквартирных домов и (или) иных объектов недвижимости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6725">
                <a:tc rowSpan="2"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17.1. О примерном графике реализации проекта строительства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&lt;61&gt;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17.1.1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Этап реализации проекта строительства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6450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17.1.2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Планируемый квартал и год выполнения этапа реализации проекта строительства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9457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839" name="Group 10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767226"/>
              </p:ext>
            </p:extLst>
          </p:nvPr>
        </p:nvGraphicFramePr>
        <p:xfrm>
          <a:off x="334435" y="188913"/>
          <a:ext cx="11523133" cy="6048376"/>
        </p:xfrm>
        <a:graphic>
          <a:graphicData uri="http://schemas.openxmlformats.org/drawingml/2006/table">
            <a:tbl>
              <a:tblPr/>
              <a:tblGrid>
                <a:gridCol w="4034367"/>
                <a:gridCol w="939469"/>
                <a:gridCol w="6549297"/>
              </a:tblGrid>
              <a:tr h="1152525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Раздел 18.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 планируемой стоимости строительства (создания) многоквартирного дома и (или) иного объекта недвижимости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35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18.1. О планируемой стоимости строительства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18.1.1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Планируемая стоимость строительства (руб.)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7636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Раздел 19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. О способе обеспечения исполнения обязательств застройщика по договору и (или) о банке, в котором участниками долевого строительства должны быть открыты счета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эскроу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430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19.1. О способе обеспечения исполнения обязательств застройщика по договорам участия в долевом строительстве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&lt;62&gt;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19.1.1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Планируемый способ обеспечения обязательств застройщика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по договорам участия в долевом строительстве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&lt;63&gt;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414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19.1.2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Кадастровый номер земельного участка, находящегося в залоге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у участников долевого строительства в силу закона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&lt;64&gt;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121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7830" name="Group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7418700"/>
              </p:ext>
            </p:extLst>
          </p:nvPr>
        </p:nvGraphicFramePr>
        <p:xfrm>
          <a:off x="334434" y="260350"/>
          <a:ext cx="11523134" cy="5761038"/>
        </p:xfrm>
        <a:graphic>
          <a:graphicData uri="http://schemas.openxmlformats.org/drawingml/2006/table">
            <a:tbl>
              <a:tblPr/>
              <a:tblGrid>
                <a:gridCol w="3841751"/>
                <a:gridCol w="942080"/>
                <a:gridCol w="6739303"/>
              </a:tblGrid>
              <a:tr h="180022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19.2. О банке, в котором участниками долевого строительства должны быть открыты счета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эскроу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&lt;65&gt;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19.2.1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Организационно-правовая форма кредитной организации,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 которой участниками долевого строительства должны быть открыты счета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эскроу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431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19.2.2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Полное наименование кредитной организации, в которой участниками долевого строительства должны быть открыты счета эскроу, без указания организационно-правовой формы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177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19.2.3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Индивидуальный номер налогоплательщика кредитной организации, в которой участниками долевого строительства должны быть открыты счета 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эскроу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5373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3704097"/>
              </p:ext>
            </p:extLst>
          </p:nvPr>
        </p:nvGraphicFramePr>
        <p:xfrm>
          <a:off x="190005" y="308761"/>
          <a:ext cx="11692578" cy="6246419"/>
        </p:xfrm>
        <a:graphic>
          <a:graphicData uri="http://schemas.openxmlformats.org/drawingml/2006/table">
            <a:tbl>
              <a:tblPr/>
              <a:tblGrid>
                <a:gridCol w="4227616"/>
                <a:gridCol w="617517"/>
                <a:gridCol w="6847445"/>
              </a:tblGrid>
              <a:tr h="1481776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Раздел 3.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Об учредителях (участниках) застройщика, которые обладают пятью и более процентами голосов в органе управления этого юридического лица, с указанием фирменного наименования (наименования) юридического лица - учредителя (участника), фамилии, имени, отчества физического лица - учредителя (участника), а также процента голосов, которым обладает каждый такой учредитель (участник) в органе управления этого юридического лица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5211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3.1. Об учредителе - юридическом лице, являющемся резидентом Российской Федерации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&lt;6&gt;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3.1.1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Организационно-правовая форма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6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3.1.2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Фирменное наименование (полное наименование) без указания организационно-правовой формы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1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3.1.3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Индивидуальный номер налогоплательщика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1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3.1.4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% голосов в органе управления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103">
                <a:tc row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3.2. Об учредителе - юридическом лице, являющемся нерезидентом Российской Федерации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&lt;7&gt;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3.2.1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Фирменное наименование организации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1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3.2.2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Страна регистрации юридического лица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1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3.2.3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Дата регистрации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1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3.2.4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Регистрационный номер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610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3.2.5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Наименование регистрирующего органа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75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3.2.6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Адрес (место нахождения) в стране регистрации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24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3.2.7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% голосов в органе управления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042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928" name="Group 1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72331"/>
              </p:ext>
            </p:extLst>
          </p:nvPr>
        </p:nvGraphicFramePr>
        <p:xfrm>
          <a:off x="334433" y="260353"/>
          <a:ext cx="11618385" cy="6235451"/>
        </p:xfrm>
        <a:graphic>
          <a:graphicData uri="http://schemas.openxmlformats.org/drawingml/2006/table">
            <a:tbl>
              <a:tblPr/>
              <a:tblGrid>
                <a:gridCol w="3875617"/>
                <a:gridCol w="931967"/>
                <a:gridCol w="6810801"/>
              </a:tblGrid>
              <a:tr h="134138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Раздел 20.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Об иных соглашениях и о сделках, на основании которых привлекаются денежные средства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для строительства (создания) многоквартирного дома и (или) иного объекта недвижимости, за исключением привлечения денежных средств участников долевого строительства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0850">
                <a:tc rowSpan="7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20.1. Об иных соглашениях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 о сделках, на основании которых привлекаются денежные средства для строительства (создания) многоквартирного дома и (или) иного объекта недвижимости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20.1.1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Вид соглашения или сделки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&lt;66&gt;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4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20.1.2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Организационно-правовая форма организации, у которой привлекаются денежные средства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4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20.1.3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Полное наименование организации, у которой привлекаются денежные средства, без указания организационно-правовой формы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4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20.1.4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Индивидуальный номер налогоплательщика организации, у которой привлекаются денежные средства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10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20.1.5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Сумма привлеченных средств (рублей)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59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20.1.6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Определенный соглашением или сделкой срок возврата привлеченных средств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176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20.1.7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Кадастровый номер земельного участка, являющегося предметом залога в обеспечение исполнения обязательства по возврату привлеченных средств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&lt;67&gt;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787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9876" name="Group 6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317763"/>
              </p:ext>
            </p:extLst>
          </p:nvPr>
        </p:nvGraphicFramePr>
        <p:xfrm>
          <a:off x="239185" y="188913"/>
          <a:ext cx="11713635" cy="6264276"/>
        </p:xfrm>
        <a:graphic>
          <a:graphicData uri="http://schemas.openxmlformats.org/drawingml/2006/table">
            <a:tbl>
              <a:tblPr/>
              <a:tblGrid>
                <a:gridCol w="4142811"/>
                <a:gridCol w="945657"/>
                <a:gridCol w="6625167"/>
              </a:tblGrid>
              <a:tr h="1584325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Раздел 21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. О размере полностью оплаченного уставного капитала застройщика или сумме размеров полностью оплаченных уставного капитала застройщика и уставных (складочных) капиталов, уставных фондов связанных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 застройщиком юридических лиц с указанием наименования, фирменного наименования, места нахождения и адреса, адреса электронной почты, номера телефона таких юридических лиц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&lt;68&gt;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9551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21.1. О размере полностью оплаченного уставного капитала застройщика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или сумме размеров полностью оплаченных уставного капитала застройщика и уставных (складочных) капиталов, уставных фондов связанных с застройщиком юридических лиц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 указанием наименования, фирменного наименования, места нахождения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 адреса, адреса электронной почты, номера телефона таких юридических лиц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21.1.1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Наличие связанных с застройщиком юридических лиц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для обеспечения исполнения минимальных требований к размеру уставного (складочного) капитала застройщика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&lt;69&gt;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Например: не заполняется в соответствии с приказом Минстроя РФ №996/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пр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 от 26.12.2016, в связи с регистрацией первого договора ДДУ до 01.07.2016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844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21.1.2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Размер уставного капитала застройщика или сумма размеров уставного капитала застройщика и уставных (складочных) капиталов, уставных фондов связанных с застройщиком юридических лиц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718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235" name="Group 40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7906702"/>
              </p:ext>
            </p:extLst>
          </p:nvPr>
        </p:nvGraphicFramePr>
        <p:xfrm>
          <a:off x="334434" y="260353"/>
          <a:ext cx="11618385" cy="6192841"/>
        </p:xfrm>
        <a:graphic>
          <a:graphicData uri="http://schemas.openxmlformats.org/drawingml/2006/table">
            <a:tbl>
              <a:tblPr/>
              <a:tblGrid>
                <a:gridCol w="3608175"/>
                <a:gridCol w="904559"/>
                <a:gridCol w="7105651"/>
              </a:tblGrid>
              <a:tr h="64770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21.2. О фирменном наименовании связанных с застройщиком юридических лиц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&lt;70&gt;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21.2.1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Организационно-правовая форма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51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21.2.2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Фирменное наименование без указания организационно-правовой формы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21.2.3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Индивидуальный номер налогоплательщика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21.3. О месте нахождения и адресе связанных с застройщиком юридических лиц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&lt;70&gt;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21.3.1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Индекс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3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21.3.2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Субъект Российской Федерации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21.3.3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Район субъекта Российской Федерации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21.3.4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Вид населенного пункта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02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21.3.5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Наименование населенного пункта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21.3.6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Элемент улично-дорожной сети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&lt;2&gt;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4825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21.3.7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Наименование элемента улично-дорожной сети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3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21.3.8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Тип здания (сооружения)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&lt;2&gt;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32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21.3.9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Тип помещений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&lt;2&gt;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4729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1982" name="Group 1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069314"/>
              </p:ext>
            </p:extLst>
          </p:nvPr>
        </p:nvGraphicFramePr>
        <p:xfrm>
          <a:off x="239186" y="315914"/>
          <a:ext cx="11618383" cy="6444425"/>
        </p:xfrm>
        <a:graphic>
          <a:graphicData uri="http://schemas.openxmlformats.org/drawingml/2006/table">
            <a:tbl>
              <a:tblPr/>
              <a:tblGrid>
                <a:gridCol w="5088467"/>
                <a:gridCol w="960967"/>
                <a:gridCol w="5568949"/>
              </a:tblGrid>
              <a:tr h="290513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21.4. Об адресе электронной почты, номерах телефонов связанных с застройщиком юридических лиц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&lt;70&gt;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21.4.1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Номер телефона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21.4.2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Адрес электронной почты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21.4.3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Адрес официального сайта в информационно-телекоммуникационной сети "Интернет"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113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Раздел 22.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Об установленном частью 2.1 статьи 3 Федерального закона N 214-ФЗ от 30 декабря 2004 г. N 214-ФЗ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"Об участии в долевом строительстве многоквартирных домов и иных объектов недвижимости и о внесении изменений в некоторые законодательные акты Российской Федерации" размере максимальной площади всех объектов долевого строительства застройщика, соответствующем размеру уставного капитала застройщика,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или о размере максимальной площади всех объектов долевого строительства застройщика и связанных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 застройщиком юридических лиц, соответствующем сумме размеров уставного капитала застройщика и уставных (складочных) капиталов, уставных фондов связанных с застройщиком юридических лиц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&lt;71&gt;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738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22.1. О размере максимальной площади всех объектов долевого строительства застройщика, соответствующем размеру уставного капитала застройщика, или о размере максимальной площади всех объектов долевого строительства застройщика и связанных с застройщиком юридических лиц, соответствующем сумме размеров уставного капитала застройщика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 уставных (складочных) капиталов, уставных фондов связанных с застройщиком юридических лиц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&lt;72&gt;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22.1.1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Размер максимально допустимой площади объектов долевого строительства застройщика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&lt;73&gt;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Например: не заполняется в соответствии с приказом Минстроя РФ №996/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пр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 от 26.12.2016, в связи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с регистрацией первого договора ДДУ до 01.07.2016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9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22.1.2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Размер максимально допустимой площади объектов долевого строительства застройщика и связанных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 застройщиком юридических лиц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&lt;74&gt;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943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27" name="Group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385462"/>
              </p:ext>
            </p:extLst>
          </p:nvPr>
        </p:nvGraphicFramePr>
        <p:xfrm>
          <a:off x="527051" y="404816"/>
          <a:ext cx="11330516" cy="5688013"/>
        </p:xfrm>
        <a:graphic>
          <a:graphicData uri="http://schemas.openxmlformats.org/drawingml/2006/table">
            <a:tbl>
              <a:tblPr/>
              <a:tblGrid>
                <a:gridCol w="11330516"/>
              </a:tblGrid>
              <a:tr h="568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Раздел 23.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 сумме общей площади всех жилых помещений, площади всех нежилых помещений в составе всех многоквартирных домов и (или) иных объектов недвижимости, строительство (создание) которых осуществляется застройщиком в соответствии со всеми его проектными декларациями и которые не введены в эксплуатацию,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а в случае, если застройщиком заключен договор поручительства в соответствии со статьей 15.3 Федерального закона от 30 декабря 2004 г. N 214-ФЗ "Об участии в долевом строительстве многоквартирных домов и иных объектов недвижимости и о внесении изменений в некоторые законодательные акты Российской Федерации",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 сумме общей площади всех жилых помещений, площади всех нежилых помещений в составе всех многоквартирных домов и (или) иных объектов недвижимости, строительство (создание) которых осуществляется застройщиком в соответствии со всеми его проектными декларациями и которые не введены в эксплуатацию,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 общей площади всех жилых помещений, площади всех нежилых помещений в составе всех многоквартирных домов и (или) иных объектов недвижимости, строительство (создание) которых осуществляется связанными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 застройщиком юридическими лицами в соответствии со всеми их проектными декларациями и которые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не введены в эксплуатацию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&lt;75&gt;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900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967" name="Group 6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300460"/>
              </p:ext>
            </p:extLst>
          </p:nvPr>
        </p:nvGraphicFramePr>
        <p:xfrm>
          <a:off x="334435" y="260350"/>
          <a:ext cx="11523134" cy="6400800"/>
        </p:xfrm>
        <a:graphic>
          <a:graphicData uri="http://schemas.openxmlformats.org/drawingml/2006/table">
            <a:tbl>
              <a:tblPr/>
              <a:tblGrid>
                <a:gridCol w="5140091"/>
                <a:gridCol w="807523"/>
                <a:gridCol w="5575520"/>
              </a:tblGrid>
              <a:tr h="266382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23.1. О сумме общей площади всех жилых помещений, площади всех нежилых помещений в составе всех многоквартирных домов и (или) иных объектов недвижимости, строительство (создание) которых осуществляется застройщиком в соответствии </a:t>
                      </a:r>
                      <a:b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со всеми его проектными декларациями и которые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не введены в эксплуатацию.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 сумме общей площади всех жилых помещений, площади всех нежилых помещений в составе всех многоквартирных домов и (или) иных объектов недвижимости, строительство (создание) которых осуществляется застройщиком в соответствии </a:t>
                      </a:r>
                      <a:b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со всеми его проектными декларациями и которые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не введены в эксплуатацию, и общей площади всех жилых помещений, площади всех нежилых помещений в составе всех многоквартирных домов </a:t>
                      </a:r>
                      <a:b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 (или) иных объектов недвижимости, строительство (создание) которых осуществляется связанными </a:t>
                      </a:r>
                      <a:b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 застройщиком юридическими лицами </a:t>
                      </a:r>
                      <a:b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 соответствии со всеми их проектными декларациями и которые не введены в эксплуатацию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&lt;76&gt;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23.1.1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Сумма общей площади всех жилых помещений, площади всех нежилых помещений в составе всех многоквартирных домов и (или) иных объектов недвижимости, строительство (создание) которых осуществляется застройщиком в соответствии со всеми его проектными декларациями и которые не введены </a:t>
                      </a:r>
                      <a:b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 эксплуатацию, м2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Например: не заполняется в соответствии с приказом Минстроя РФ №996/</a:t>
                      </a:r>
                      <a:r>
                        <a:rPr kumimoji="0" lang="ru-RU" sz="17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пр</a:t>
                      </a: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 от 26.12.2016, в связи </a:t>
                      </a:r>
                      <a:b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</a:b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с регистрацией первого договора ДДУ до 01.07.2016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734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23.1.2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Сумма общей площади всех жилых помещений, площади всех нежилых помещений в составе всех многоквартирных домов и (или) иных объектов недвижимости, строительство (создание) которых осуществляется застройщиком в соответствии со всеми его проектными декларациями и которые не введены </a:t>
                      </a:r>
                      <a:b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 эксплуатацию, и общей площади всех жилых помещений, площади всех нежилых помещений в составе всех многоквартирных домов и (или) иных объектов недвижимости, строительство (создание) которых осуществляется связанными с застройщиком юридическими лицами в соответствии со всеми </a:t>
                      </a:r>
                      <a:b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их проектными декларациями и которые не введены </a:t>
                      </a:r>
                      <a:b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 эксплуатацию, м2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356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041" name="Group 1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903596"/>
              </p:ext>
            </p:extLst>
          </p:nvPr>
        </p:nvGraphicFramePr>
        <p:xfrm>
          <a:off x="334434" y="260353"/>
          <a:ext cx="11523134" cy="5642293"/>
        </p:xfrm>
        <a:graphic>
          <a:graphicData uri="http://schemas.openxmlformats.org/drawingml/2006/table">
            <a:tbl>
              <a:tblPr/>
              <a:tblGrid>
                <a:gridCol w="4071311"/>
                <a:gridCol w="826656"/>
                <a:gridCol w="6625167"/>
              </a:tblGrid>
              <a:tr h="129698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Раздел 24.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Информация в отношении объекта социальной инфраструктуры, указанная в части 6 статьи 18.1 Федерального закона от 30 декабря 2004 г. N 214-ФЗ "Об участии в долевом строительстве многоквартирных домов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 иных объектов недвижимости и о внесении изменений в некоторые законодательные акты Российской Федерации", в случае, предусмотренном частью 1 статьи 18.1 Федерального закона от 30 декабря 2004 г. N 214-ФЗ "Об участии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 долевом строительстве многоквартирных домов и иных объектов недвижимости и о внесении изменений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 некоторые законодательные акты Российской Федерации"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8950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24.1. О виде, назначении объекта социальной инфраструктуры.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Об указанных в частях 3 и 4 статьи 18.1 Федерального закона от 30 декабря 2004 г. N 214-ФЗ "Об участии в долевом строительстве многоквартирных домов и иных объектов недвижимости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 о внесении изменений в некоторые законодательные акты Российской Федерации" договоре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24.1.1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Наличие договора (соглашения), предусматривающего безвозмездную передачу объекта социальной инфраструктуры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 государственную или муниципальную собственность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&lt;69&gt;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24.1.2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Вид объекта социальной инфраструктуры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&lt;79&gt;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24.1.3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Назначение объекта социальной инфраструктуры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89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24.1.4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Вид договора (соглашения), предусматривающего безвозмездную передачу объекта социальной инфраструктуры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 государственную или муниципальную собственность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446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24.1.5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Дата договора (соглашения), предусматривающего безвозмездную передачу объекта социальной инфраструктуры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 государственную или муниципальную собственность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552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6085" name="Group 1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5194288"/>
              </p:ext>
            </p:extLst>
          </p:nvPr>
        </p:nvGraphicFramePr>
        <p:xfrm>
          <a:off x="334434" y="333375"/>
          <a:ext cx="11618386" cy="6091176"/>
        </p:xfrm>
        <a:graphic>
          <a:graphicData uri="http://schemas.openxmlformats.org/drawingml/2006/table">
            <a:tbl>
              <a:tblPr/>
              <a:tblGrid>
                <a:gridCol w="4688829"/>
                <a:gridCol w="880123"/>
                <a:gridCol w="865716"/>
                <a:gridCol w="3359151"/>
                <a:gridCol w="1824567"/>
              </a:tblGrid>
              <a:tr h="1482600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о развитии застроенной территории, договоре о комплексном освоении территории, в том числе в целях строительства жилья экономического класса, договоре о комплексном развитии территории по инициативе правообладателей, договоре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 комплексном развитии территории по инициативе органа местного самоуправления, иных заключенных застройщиком с органом государственной власти или органом местного самоуправления договоре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или соглашении, предусматривающих передачу объекта социальной инфраструктуры в государственную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или муниципальную собственность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&lt;77&gt;.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24.1.6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Номер договора, предусматривающего безвозмездную передачу объекта социальной инфраструктуры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 государственную или муниципальную собственность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414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24.1.7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Наименование органа, с которым заключен договор, предусматривающий безвозмездную передачу объекта социальной инфраструктуры в государственную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или муниципальную собственность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349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24.1.8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п/п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Цель (цели) затрат застройщика, планируемых к возмещению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за счет денежных средств, уплачиваемых участниками долевого строительства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по договору участия в долевом строительстве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Планируемые затраты застройщика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21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2091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7076" name="Group 10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784923"/>
              </p:ext>
            </p:extLst>
          </p:nvPr>
        </p:nvGraphicFramePr>
        <p:xfrm>
          <a:off x="334434" y="260351"/>
          <a:ext cx="11523134" cy="6162398"/>
        </p:xfrm>
        <a:graphic>
          <a:graphicData uri="http://schemas.openxmlformats.org/drawingml/2006/table">
            <a:tbl>
              <a:tblPr/>
              <a:tblGrid>
                <a:gridCol w="3407833"/>
                <a:gridCol w="1104900"/>
                <a:gridCol w="768351"/>
                <a:gridCol w="1344083"/>
                <a:gridCol w="2400300"/>
                <a:gridCol w="2497667"/>
              </a:tblGrid>
              <a:tr h="481282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 целях затрат застройщика из числа целей, указанных в пунктах 8 - 10 и 12 части 1 статьи 18 Федерального закона от 30 декабря 2004 г. N 214-ФЗ, "Об участии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 долевом строительстве многоквартирных домов и иных объектов недвижимости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 о внесении изменений в некоторые законодательные акты Российской Федерации" о планируемых размерах таких затрат, в том числе с указанием целей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 планируемых размеров таких затрат, подлежащих возмещению за счет денежных средств, уплачиваемых всеми участниками долевого строительства по договору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&lt;78&gt;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100000"/>
                        <a:buFont typeface="Symbol" pitchFamily="18" charset="2"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 Narrow" pitchFamily="34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6551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Раздел 25.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Иная, не противоречащая законодательству, информация о проекте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30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25.1. Иная информация о проекте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25.1.1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Иная информация о проекте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7054" name="Rectangle 78"/>
          <p:cNvSpPr>
            <a:spLocks noChangeArrowheads="1"/>
          </p:cNvSpPr>
          <p:nvPr/>
        </p:nvSpPr>
        <p:spPr bwMode="auto">
          <a:xfrm>
            <a:off x="-336550" y="6053417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473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091" name="Group 9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084698"/>
              </p:ext>
            </p:extLst>
          </p:nvPr>
        </p:nvGraphicFramePr>
        <p:xfrm>
          <a:off x="334435" y="260350"/>
          <a:ext cx="11523133" cy="2813686"/>
        </p:xfrm>
        <a:graphic>
          <a:graphicData uri="http://schemas.openxmlformats.org/drawingml/2006/table">
            <a:tbl>
              <a:tblPr/>
              <a:tblGrid>
                <a:gridCol w="960967"/>
                <a:gridCol w="1056217"/>
                <a:gridCol w="3456516"/>
                <a:gridCol w="6049433"/>
              </a:tblGrid>
              <a:tr h="64770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Сведения о фактах внесения изменений в проектную документацию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9288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Раздел. 26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Сведения о фактах внесения изменений в проектную документацию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50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N п/п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дата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Наименование раздела проектной документации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Описание изменений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8077" name="Rectangle 77"/>
          <p:cNvSpPr>
            <a:spLocks noChangeArrowheads="1"/>
          </p:cNvSpPr>
          <p:nvPr/>
        </p:nvSpPr>
        <p:spPr bwMode="auto">
          <a:xfrm>
            <a:off x="-380999" y="392378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469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053521"/>
              </p:ext>
            </p:extLst>
          </p:nvPr>
        </p:nvGraphicFramePr>
        <p:xfrm>
          <a:off x="380010" y="240496"/>
          <a:ext cx="11447815" cy="6389750"/>
        </p:xfrm>
        <a:graphic>
          <a:graphicData uri="http://schemas.openxmlformats.org/drawingml/2006/table">
            <a:tbl>
              <a:tblPr/>
              <a:tblGrid>
                <a:gridCol w="5165767"/>
                <a:gridCol w="617517"/>
                <a:gridCol w="5664531"/>
              </a:tblGrid>
              <a:tr h="370952"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3.3. Об учредителе - физическом лице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&lt;8&gt;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3.3.1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Фамилия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09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3.3.2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Имя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09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3.3.3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Отчество (при наличии)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57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3.3.4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Гражданство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4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3.3.5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Страна места жительства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6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3.3.6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% голосов в органе управления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9319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Раздел 4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. О проектах строительства многоквартирных домов и (или) иных объектов недвижимости, в которых принимал участие застройщик в течение трех лет, предшествующих опубликованию проектной декларации,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 указанием места нахождения указанных объектов недвижимости, сроков ввода их в эксплуатацию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2270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 4.1. О проектах строительства объектов многоквартирных домов и (или) иных недвижимости, в которых принимал участие застройщик в течение трех лет, предшествующих опубликованию проектной декларации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&lt;9&gt;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4.1.1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Вид объекта капитального строительства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&lt;10&gt;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22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4.1.2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Субъект Российской Федерации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22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4.1.3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Район субъекта Российской Федерации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213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4.1.4</a:t>
                      </a: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Вид населенного пункта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032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2514058"/>
              </p:ext>
            </p:extLst>
          </p:nvPr>
        </p:nvGraphicFramePr>
        <p:xfrm>
          <a:off x="250826" y="260352"/>
          <a:ext cx="11493872" cy="6188075"/>
        </p:xfrm>
        <a:graphic>
          <a:graphicData uri="http://schemas.openxmlformats.org/drawingml/2006/table">
            <a:tbl>
              <a:tblPr/>
              <a:tblGrid>
                <a:gridCol w="3160604"/>
                <a:gridCol w="697435"/>
                <a:gridCol w="7635833"/>
              </a:tblGrid>
              <a:tr h="635000">
                <a:tc rowSpan="9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4.1.5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Наименование населенного пункта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4.1.6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Элемент улично-дорожной сети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&lt;2&gt;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4.1.7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Наименование элемента улично-дорожной сети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4.1.8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Тип здания (сооружения)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&lt;2&gt;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080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4.1.9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Индивидуализирующее объект, группу объектов капитального строительства коммерческое обозначение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4.1.10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Срок ввода объекта капитального строительства в эксплуатацию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4.1.11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Дата выдачи разрешения на ввод объекта капитального строительства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 эксплуатацию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&lt;11&gt;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4.1.12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Номер разрешения на ввод объекта капитального строительства в эксплуатацию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5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4.1.13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Орган, выдавший разрешение на ввод объекта капитального строительства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в эксплуатацию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8509" marR="1850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145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65" name="Group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4270934"/>
              </p:ext>
            </p:extLst>
          </p:nvPr>
        </p:nvGraphicFramePr>
        <p:xfrm>
          <a:off x="239186" y="333375"/>
          <a:ext cx="11713635" cy="6174304"/>
        </p:xfrm>
        <a:graphic>
          <a:graphicData uri="http://schemas.openxmlformats.org/drawingml/2006/table">
            <a:tbl>
              <a:tblPr/>
              <a:tblGrid>
                <a:gridCol w="4724701"/>
                <a:gridCol w="593767"/>
                <a:gridCol w="6395167"/>
              </a:tblGrid>
              <a:tr h="207845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Раздел 5.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 О членстве застройщика в саморегулируемых организациях в области инженерных изысканий, архитектурно-строительного проектирования, строительства, реконструкции, капитального ремонта объектов капитального строительства и о выданных застройщику свидетельствах о допуске к работам, которые оказывают влияние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 безопасность объектов капитального строительства, а также о членстве застройщика в иных некоммерческих организациях (в том числе обществах взаимного страхования, ассоциациях), если он является членом таких организаций и (или) имеет указанные свидетельства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4679" marR="2467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1918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5.1. О членстве застройщика в саморегулируемых организациях в области инженерных изысканий, архитектурно-строительного проектирования, строительства, реконструкции, капитального ремонта объектов капитального строительства и о выданных застройщику свидетельствах о допуске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к работам, которые оказывают влияние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 безопасность объектов капитального строительства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&lt;12&gt;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4679" marR="2467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5.1.1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4679" marR="2467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Полное наименование саморегулируемой организации, членом которой является застройщик, без указания организационно-правовой формы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4679" marR="2467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7000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5.1.2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4679" marR="2467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Индивидуальный номер налогоплательщика саморегулируемой организации, членом которой является застройщик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4679" marR="2467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7000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5.1.3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4679" marR="2467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Номер свидетельства о допуске к работам, которые оказывают влияние на безопасность объектов капитального строительства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4679" marR="2467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8219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5.1.4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4679" marR="2467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Дата выдачи свидетельства о допуске к работам, которые оказывают влияние на безопасность объектов капитального строительства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4679" marR="2467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10518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5.1.5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4679" marR="2467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Организационно-правовая форма некоммерческой организации, членом которой является застройщик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24679" marR="24679" marT="30451" marB="30451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09511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232" name="Group 272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655072874"/>
              </p:ext>
            </p:extLst>
          </p:nvPr>
        </p:nvGraphicFramePr>
        <p:xfrm>
          <a:off x="334435" y="338141"/>
          <a:ext cx="11523133" cy="6043613"/>
        </p:xfrm>
        <a:graphic>
          <a:graphicData uri="http://schemas.openxmlformats.org/drawingml/2006/table">
            <a:tbl>
              <a:tblPr/>
              <a:tblGrid>
                <a:gridCol w="4249441"/>
                <a:gridCol w="700644"/>
                <a:gridCol w="6573048"/>
              </a:tblGrid>
              <a:tr h="114617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5.2. О членстве застройщика в иных некоммерческих организациях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&lt;13&gt;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5.2.1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Полное наименование некоммерческой организации, членом которой является застройщик, без указания организационно-правовой формы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7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5.2.2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Индивидуальный номер налогоплательщика некоммерческой организации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216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Раздел 6.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О финансовом результате текущего года, размерах кредиторской и дебиторской задолженности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 последнюю отчетную дату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5625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6.1. О финансовом результате текущего года, о размерах кредиторской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 дебиторской задолженности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на последнюю отчетную дату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&lt;14&gt;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6.1.1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Последняя отчетная дата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5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6.1.2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Размер чистой прибыли (убытков) по данным промежуточной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или годовой бухгалтерской (финансовой) отчетности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6.1.3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Размер кредиторской задолженности по данным промежуточной или годовой бухгалтерской (финансовой) отчетности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6.1.4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cs typeface="Times New Roman" pitchFamily="18" charset="0"/>
                        </a:rPr>
                        <a:t>Размер дебиторской задолженности по данным промежуточной или годовой бухгалтерской (финансовой) отчетности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647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44" name="Group 6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603311630"/>
              </p:ext>
            </p:extLst>
          </p:nvPr>
        </p:nvGraphicFramePr>
        <p:xfrm>
          <a:off x="719667" y="338138"/>
          <a:ext cx="11137901" cy="6247130"/>
        </p:xfrm>
        <a:graphic>
          <a:graphicData uri="http://schemas.openxmlformats.org/drawingml/2006/table">
            <a:tbl>
              <a:tblPr/>
              <a:tblGrid>
                <a:gridCol w="5324873"/>
                <a:gridCol w="748147"/>
                <a:gridCol w="5064881"/>
              </a:tblGrid>
              <a:tr h="1651000">
                <a:tc gridSpan="3"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Раздел 7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. Декларация застройщика о соответствии застройщика требованиям, установленным частью 2 статьи 3 Федерального закона от 30 декабря 2004 г. N 214-ФЗ "Об участии в долевом строительстве многоквартирных домов и иных объектов недвижимости и о внесении изменений в некоторые законодательные акты Российской Федерации", а также о соответствии заключивших с застройщиком договор поручительства юридических лиц требованиям, установленным частью 3 статьи 15.3 Федерального закона от 30 декабря 2004 г. N 214-ФЗ "Об участии в долевом строительстве многоквартирных домов и иных объектов недвижимости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и о внесении изменений в некоторые законодательные акты Российской Федерации"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&lt;15&gt;</a:t>
                      </a:r>
                    </a:p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95400">
                <a:tc rowSpan="2"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7.1. О соответствии застройщика требованиям, установленным частью 2 статьи 3 Федерального закона от 30 декабря 2004 г. N 214-ФЗ "Об участии в долевом строительстве многоквартирных домов и иных объектов недвижимости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и о внесении изменений в некоторые законодательные акты Российской Федерации"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7.1.1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Размер уставного (складочного) капитала застройщика установленным требованиям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&lt;16&gt;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Например: не заполняется в соответствии с приказом Минстроя РФ №996/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пр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 от 26.12.2016, 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в связи с регистрацией первого договора ДДУ</a:t>
                      </a:r>
                      <a:b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</a:b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Calibri" pitchFamily="34" charset="0"/>
                          <a:cs typeface="Times New Roman" pitchFamily="18" charset="0"/>
                        </a:rPr>
                        <a:t>до 01.07.2016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494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73050" marR="0" lvl="0" indent="-27305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7.1.2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Процедуры ликвидации юридического лица - застройщика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Narrow" pitchFamily="34" charset="0"/>
                          <a:cs typeface="Times New Roman" pitchFamily="18" charset="0"/>
                        </a:rPr>
                        <a:t>&lt;17&gt;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Arial Narrow" pitchFamily="34" charset="0"/>
                          <a:ea typeface="Times New Roman" pitchFamily="18" charset="0"/>
                          <a:cs typeface="Arial" charset="0"/>
                        </a:rPr>
                        <a:t>проводятся/не проводятся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Arial Narrow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121920" marR="12192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528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RedLineBusiness_16x9">
      <a:dk1>
        <a:srgbClr val="514A40"/>
      </a:dk1>
      <a:lt1>
        <a:sysClr val="window" lastClr="FFFFFF"/>
      </a:lt1>
      <a:dk2>
        <a:srgbClr val="000000"/>
      </a:dk2>
      <a:lt2>
        <a:srgbClr val="F9F7F3"/>
      </a:lt2>
      <a:accent1>
        <a:srgbClr val="A85229"/>
      </a:accent1>
      <a:accent2>
        <a:srgbClr val="98916E"/>
      </a:accent2>
      <a:accent3>
        <a:srgbClr val="C9A645"/>
      </a:accent3>
      <a:accent4>
        <a:srgbClr val="76A7B2"/>
      </a:accent4>
      <a:accent5>
        <a:srgbClr val="82A670"/>
      </a:accent5>
      <a:accent6>
        <a:srgbClr val="896170"/>
      </a:accent6>
      <a:hlink>
        <a:srgbClr val="A85229"/>
      </a:hlink>
      <a:folHlink>
        <a:srgbClr val="98916E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RedLineBusiness_16x9">
      <a:dk1>
        <a:srgbClr val="514A40"/>
      </a:dk1>
      <a:lt1>
        <a:sysClr val="window" lastClr="FFFFFF"/>
      </a:lt1>
      <a:dk2>
        <a:srgbClr val="000000"/>
      </a:dk2>
      <a:lt2>
        <a:srgbClr val="F9F7F3"/>
      </a:lt2>
      <a:accent1>
        <a:srgbClr val="A85229"/>
      </a:accent1>
      <a:accent2>
        <a:srgbClr val="98916E"/>
      </a:accent2>
      <a:accent3>
        <a:srgbClr val="C9A645"/>
      </a:accent3>
      <a:accent4>
        <a:srgbClr val="76A7B2"/>
      </a:accent4>
      <a:accent5>
        <a:srgbClr val="82A670"/>
      </a:accent5>
      <a:accent6>
        <a:srgbClr val="896170"/>
      </a:accent6>
      <a:hlink>
        <a:srgbClr val="A85229"/>
      </a:hlink>
      <a:folHlink>
        <a:srgbClr val="98916E"/>
      </a:folHlink>
    </a:clrScheme>
    <a:fontScheme name="Cambria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Волна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F180B1C-2212-497F-A259-C959ADD048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4542</Words>
  <Application>Microsoft Office PowerPoint</Application>
  <PresentationFormat>Произвольный</PresentationFormat>
  <Paragraphs>708</Paragraphs>
  <Slides>49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49</vt:i4>
      </vt:variant>
    </vt:vector>
  </HeadingPairs>
  <TitlesOfParts>
    <vt:vector size="51" baseType="lpstr">
      <vt:lpstr>Тема Office</vt:lpstr>
      <vt:lpstr>Волна</vt:lpstr>
      <vt:lpstr>Презентация PowerPoint</vt:lpstr>
      <vt:lpstr>Новые требования, предъявляемые к заполнению  и опубликованию проектной декларации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2015-02-18T07:35:25Z</dcterms:created>
  <dcterms:modified xsi:type="dcterms:W3CDTF">2017-03-09T09:08:52Z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TC030310239991</vt:lpwstr>
  </property>
</Properties>
</file>